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Lst>
  <p:notesMasterIdLst>
    <p:notesMasterId r:id="rId23"/>
  </p:notesMasterIdLst>
  <p:sldIdLst>
    <p:sldId id="298" r:id="rId2"/>
    <p:sldId id="258" r:id="rId3"/>
    <p:sldId id="299" r:id="rId4"/>
    <p:sldId id="302" r:id="rId5"/>
    <p:sldId id="303" r:id="rId6"/>
    <p:sldId id="329" r:id="rId7"/>
    <p:sldId id="300" r:id="rId8"/>
    <p:sldId id="304" r:id="rId9"/>
    <p:sldId id="305" r:id="rId10"/>
    <p:sldId id="306" r:id="rId11"/>
    <p:sldId id="307" r:id="rId12"/>
    <p:sldId id="308" r:id="rId13"/>
    <p:sldId id="310" r:id="rId14"/>
    <p:sldId id="311" r:id="rId15"/>
    <p:sldId id="312" r:id="rId16"/>
    <p:sldId id="313" r:id="rId17"/>
    <p:sldId id="337" r:id="rId18"/>
    <p:sldId id="338" r:id="rId19"/>
    <p:sldId id="314" r:id="rId20"/>
    <p:sldId id="315" r:id="rId21"/>
    <p:sldId id="318" r:id="rId22"/>
  </p:sldIdLst>
  <p:sldSz cx="12192000" cy="6858000"/>
  <p:notesSz cx="6858000" cy="9144000"/>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Gotham Medium" pitchFamily="50" charset="0"/>
      <p:regular r:id="rId30"/>
      <p:italic r:id="rId31"/>
    </p:embeddedFont>
    <p:embeddedFont>
      <p:font typeface="Proxima Nova Lt" panose="02000506030000020004" pitchFamily="50" charset="0"/>
      <p:regular r:id="rId32"/>
      <p:bold r:id="rId33"/>
      <p:italic r:id="rId34"/>
      <p:boldItalic r:id="rId35"/>
    </p:embeddedFont>
    <p:embeddedFont>
      <p:font typeface="Proxima Nova Rg" panose="02000506030000020004" pitchFamily="2" charset="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06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94" autoAdjust="0"/>
    <p:restoredTop sz="94852"/>
  </p:normalViewPr>
  <p:slideViewPr>
    <p:cSldViewPr snapToGrid="0" snapToObjects="1">
      <p:cViewPr varScale="1">
        <p:scale>
          <a:sx n="139" d="100"/>
          <a:sy n="139" d="100"/>
        </p:scale>
        <p:origin x="150"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2.png>
</file>

<file path=ppt/media/image3.pn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C95C8C-C267-DA42-A8C8-F0DE7A33209E}" type="datetimeFigureOut">
              <a:rPr lang="en-US" smtClean="0"/>
              <a:t>2/13/2023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667175-8AE8-D24C-8809-3E17A1FC5C5E}" type="slidenum">
              <a:rPr lang="en-US" smtClean="0"/>
              <a:t>‹#›</a:t>
            </a:fld>
            <a:endParaRPr lang="en-US"/>
          </a:p>
        </p:txBody>
      </p:sp>
    </p:spTree>
    <p:extLst>
      <p:ext uri="{BB962C8B-B14F-4D97-AF65-F5344CB8AC3E}">
        <p14:creationId xmlns:p14="http://schemas.microsoft.com/office/powerpoint/2010/main" val="37985071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slides go through a sample published research paper. While in EG 1003 you are not writing a research paper, you will notice a lot of similarities between a research paper and the lab reports you’ll write for the course. It’s also important to understand the structure of these published papers as you will likely read many throughout your educational and professional career. </a:t>
            </a:r>
          </a:p>
        </p:txBody>
      </p:sp>
      <p:sp>
        <p:nvSpPr>
          <p:cNvPr id="4" name="Slide Number Placeholder 3"/>
          <p:cNvSpPr>
            <a:spLocks noGrp="1"/>
          </p:cNvSpPr>
          <p:nvPr>
            <p:ph type="sldNum" sz="quarter" idx="5"/>
          </p:nvPr>
        </p:nvSpPr>
        <p:spPr/>
        <p:txBody>
          <a:bodyPr/>
          <a:lstStyle/>
          <a:p>
            <a:fld id="{9F0E5E07-5C7E-3546-9E90-84F08637D3E3}" type="slidenum">
              <a:rPr lang="en-US" smtClean="0"/>
              <a:t>7</a:t>
            </a:fld>
            <a:endParaRPr lang="en-US"/>
          </a:p>
        </p:txBody>
      </p:sp>
    </p:spTree>
    <p:extLst>
      <p:ext uri="{BB962C8B-B14F-4D97-AF65-F5344CB8AC3E}">
        <p14:creationId xmlns:p14="http://schemas.microsoft.com/office/powerpoint/2010/main" val="333818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70680731-7760-8B45-ADF2-D04C646AF1B1}"/>
              </a:ext>
            </a:extLst>
          </p:cNvPr>
          <p:cNvSpPr>
            <a:spLocks noGrp="1"/>
          </p:cNvSpPr>
          <p:nvPr>
            <p:ph type="body" idx="1"/>
          </p:nvPr>
        </p:nvSpPr>
        <p:spPr/>
        <p:txBody>
          <a:bodyPr/>
          <a:lstStyle/>
          <a:p>
            <a:r>
              <a:rPr lang="en-US" dirty="0"/>
              <a:t>The discussion and conclusion section should explain your findings and the outcome of the experiment. Future improvements and additional work that could be completed should also be mentioned. </a:t>
            </a:r>
          </a:p>
        </p:txBody>
      </p:sp>
    </p:spTree>
    <p:extLst>
      <p:ext uri="{BB962C8B-B14F-4D97-AF65-F5344CB8AC3E}">
        <p14:creationId xmlns:p14="http://schemas.microsoft.com/office/powerpoint/2010/main" val="4275774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a:t>
            </a:r>
            <a:r>
              <a:rPr lang="en-US" baseline="0" dirty="0"/>
              <a:t> paragraph needs to be added to the end of every conclusion. This does NOT apply to lab 3 lab reports. This applies to Lab 4 lab report and all the other lab reports after that. Ask them to refer to the Sample Lab Report page available on the manual under Writing Resources if they are confused. The paragraph is a part of the conclusion so it does not need a separate title.</a:t>
            </a:r>
            <a:endParaRPr lang="en-US" dirty="0"/>
          </a:p>
        </p:txBody>
      </p:sp>
      <p:sp>
        <p:nvSpPr>
          <p:cNvPr id="4" name="Slide Number Placeholder 3"/>
          <p:cNvSpPr>
            <a:spLocks noGrp="1"/>
          </p:cNvSpPr>
          <p:nvPr>
            <p:ph type="sldNum" sz="quarter" idx="5"/>
          </p:nvPr>
        </p:nvSpPr>
        <p:spPr/>
        <p:txBody>
          <a:bodyPr/>
          <a:lstStyle/>
          <a:p>
            <a:fld id="{9F0E5E07-5C7E-3546-9E90-84F08637D3E3}" type="slidenum">
              <a:rPr lang="en-US" smtClean="0"/>
              <a:t>17</a:t>
            </a:fld>
            <a:endParaRPr lang="en-US"/>
          </a:p>
        </p:txBody>
      </p:sp>
    </p:spTree>
    <p:extLst>
      <p:ext uri="{BB962C8B-B14F-4D97-AF65-F5344CB8AC3E}">
        <p14:creationId xmlns:p14="http://schemas.microsoft.com/office/powerpoint/2010/main" val="500911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t>
            </a:r>
            <a:r>
              <a:rPr lang="en-US"/>
              <a:t>example is also</a:t>
            </a:r>
            <a:r>
              <a:rPr lang="en-US" baseline="0"/>
              <a:t> </a:t>
            </a:r>
            <a:r>
              <a:rPr lang="en-US" baseline="0" dirty="0"/>
              <a:t>in the sample lab report </a:t>
            </a:r>
            <a:r>
              <a:rPr lang="en-US" baseline="0"/>
              <a:t>manual page.</a:t>
            </a:r>
            <a:endParaRPr lang="en-US" dirty="0"/>
          </a:p>
        </p:txBody>
      </p:sp>
      <p:sp>
        <p:nvSpPr>
          <p:cNvPr id="4" name="Slide Number Placeholder 3"/>
          <p:cNvSpPr>
            <a:spLocks noGrp="1"/>
          </p:cNvSpPr>
          <p:nvPr>
            <p:ph type="sldNum" sz="quarter" idx="5"/>
          </p:nvPr>
        </p:nvSpPr>
        <p:spPr/>
        <p:txBody>
          <a:bodyPr/>
          <a:lstStyle/>
          <a:p>
            <a:fld id="{9F0E5E07-5C7E-3546-9E90-84F08637D3E3}" type="slidenum">
              <a:rPr lang="en-US" smtClean="0"/>
              <a:t>18</a:t>
            </a:fld>
            <a:endParaRPr lang="en-US"/>
          </a:p>
        </p:txBody>
      </p:sp>
    </p:spTree>
    <p:extLst>
      <p:ext uri="{BB962C8B-B14F-4D97-AF65-F5344CB8AC3E}">
        <p14:creationId xmlns:p14="http://schemas.microsoft.com/office/powerpoint/2010/main" val="14983885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0469F509-9AD3-8147-A825-4E50518D9360}"/>
              </a:ext>
            </a:extLst>
          </p:cNvPr>
          <p:cNvSpPr>
            <a:spLocks noGrp="1"/>
          </p:cNvSpPr>
          <p:nvPr>
            <p:ph type="body" idx="1"/>
          </p:nvPr>
        </p:nvSpPr>
        <p:spPr/>
        <p:txBody>
          <a:bodyPr/>
          <a:lstStyle/>
          <a:p>
            <a:r>
              <a:rPr lang="en-US" dirty="0"/>
              <a:t>Not only do you need to cite your sources in text, but all sources used in the report must be listed in the ‘works cited’ section. Some sources such as Google Scholar have citations for sources listed in different writing styles. You should also cite writing resources utilized such as a dictionary. </a:t>
            </a:r>
          </a:p>
        </p:txBody>
      </p:sp>
    </p:spTree>
    <p:extLst>
      <p:ext uri="{BB962C8B-B14F-4D97-AF65-F5344CB8AC3E}">
        <p14:creationId xmlns:p14="http://schemas.microsoft.com/office/powerpoint/2010/main" val="11572654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0469F509-9AD3-8147-A825-4E50518D9360}"/>
              </a:ext>
            </a:extLst>
          </p:cNvPr>
          <p:cNvSpPr>
            <a:spLocks noGrp="1"/>
          </p:cNvSpPr>
          <p:nvPr>
            <p:ph type="body" idx="1"/>
          </p:nvPr>
        </p:nvSpPr>
        <p:spPr/>
        <p:txBody>
          <a:bodyPr/>
          <a:lstStyle/>
          <a:p>
            <a:r>
              <a:rPr lang="en-US" dirty="0"/>
              <a:t>When writing lab reports you should ensure that you are referencing academic sources. Google and Wikipedia are okay to address at first to refine your search criteria, but ultimately your sources need to be academic. Google scholar is a resource open to the general public to find academic articles, however, not all results will be academic and many will link to external resources that require subscriptions. NYU Libraries’ </a:t>
            </a:r>
            <a:r>
              <a:rPr lang="en-US" dirty="0" err="1"/>
              <a:t>BobCat</a:t>
            </a:r>
            <a:r>
              <a:rPr lang="en-US" dirty="0"/>
              <a:t> search tool allows full access to multiple research libraries. </a:t>
            </a:r>
          </a:p>
        </p:txBody>
      </p:sp>
    </p:spTree>
    <p:extLst>
      <p:ext uri="{BB962C8B-B14F-4D97-AF65-F5344CB8AC3E}">
        <p14:creationId xmlns:p14="http://schemas.microsoft.com/office/powerpoint/2010/main" val="2859693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publication is one available through NYU Libraries’ online subscription to Elsevier (which has a large amount of publications in all fields). At the top middle next to the Elsevier symbol, is the journal in which this paper was originally published. Below you see the publication title which gives a brief insight to the research contained within. Under the title, the authors names are listed as well as the University that the authors are affiliated with, in this case, Rutgers. </a:t>
            </a:r>
          </a:p>
        </p:txBody>
      </p:sp>
      <p:sp>
        <p:nvSpPr>
          <p:cNvPr id="4" name="Slide Number Placeholder 3"/>
          <p:cNvSpPr>
            <a:spLocks noGrp="1"/>
          </p:cNvSpPr>
          <p:nvPr>
            <p:ph type="sldNum" sz="quarter" idx="5"/>
          </p:nvPr>
        </p:nvSpPr>
        <p:spPr/>
        <p:txBody>
          <a:bodyPr/>
          <a:lstStyle/>
          <a:p>
            <a:fld id="{9F0E5E07-5C7E-3546-9E90-84F08637D3E3}" type="slidenum">
              <a:rPr lang="en-US" smtClean="0"/>
              <a:t>8</a:t>
            </a:fld>
            <a:endParaRPr lang="en-US"/>
          </a:p>
        </p:txBody>
      </p:sp>
    </p:spTree>
    <p:extLst>
      <p:ext uri="{BB962C8B-B14F-4D97-AF65-F5344CB8AC3E}">
        <p14:creationId xmlns:p14="http://schemas.microsoft.com/office/powerpoint/2010/main" val="17219455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EF9980FC-3F34-684D-B110-B3E92A2368FA}"/>
              </a:ext>
            </a:extLst>
          </p:cNvPr>
          <p:cNvSpPr>
            <a:spLocks noGrp="1"/>
          </p:cNvSpPr>
          <p:nvPr>
            <p:ph type="body" idx="1"/>
          </p:nvPr>
        </p:nvSpPr>
        <p:spPr/>
        <p:txBody>
          <a:bodyPr/>
          <a:lstStyle/>
          <a:p>
            <a:r>
              <a:rPr lang="en-US" dirty="0"/>
              <a:t>This is an example of the abstract section of a publication. The abstract contains an overview of the objectives of the experiment and outcomes. Unlike this example abstract, you should aim for your abstract to be five to six sentences which is roughly equivalent to the highlighted portion above. </a:t>
            </a:r>
          </a:p>
        </p:txBody>
      </p:sp>
    </p:spTree>
    <p:extLst>
      <p:ext uri="{BB962C8B-B14F-4D97-AF65-F5344CB8AC3E}">
        <p14:creationId xmlns:p14="http://schemas.microsoft.com/office/powerpoint/2010/main" val="27722808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94EC714C-897E-E54C-8A81-15D372C8B679}"/>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introduction of your lab report should include the relevance of the lab and why the technology or engineering principles are relevant to us today as consumers and engineers. In your lab report introduction you also need to include the scientific principles present in the lab and relevant equations -- this is not shown in the research paper above.  </a:t>
            </a:r>
          </a:p>
          <a:p>
            <a:endParaRPr lang="en-US" dirty="0"/>
          </a:p>
        </p:txBody>
      </p:sp>
    </p:spTree>
    <p:extLst>
      <p:ext uri="{BB962C8B-B14F-4D97-AF65-F5344CB8AC3E}">
        <p14:creationId xmlns:p14="http://schemas.microsoft.com/office/powerpoint/2010/main" val="5456614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31515D3B-E65C-6344-97BA-0E84FAEB3DC0}"/>
              </a:ext>
            </a:extLst>
          </p:cNvPr>
          <p:cNvSpPr>
            <a:spLocks noGrp="1"/>
          </p:cNvSpPr>
          <p:nvPr>
            <p:ph type="body" idx="1"/>
          </p:nvPr>
        </p:nvSpPr>
        <p:spPr/>
        <p:txBody>
          <a:bodyPr/>
          <a:lstStyle/>
          <a:p>
            <a:r>
              <a:rPr lang="en-US" dirty="0"/>
              <a:t>The procedure of your lab report should outline the steps you took during the lab. The procedure in this example is a literature review which is more like the information you’ll include in your introduction section. </a:t>
            </a:r>
          </a:p>
        </p:txBody>
      </p:sp>
    </p:spTree>
    <p:extLst>
      <p:ext uri="{BB962C8B-B14F-4D97-AF65-F5344CB8AC3E}">
        <p14:creationId xmlns:p14="http://schemas.microsoft.com/office/powerpoint/2010/main" val="1663009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DC3C44D-7E9D-7543-9B5F-41F12DD30701}"/>
              </a:ext>
            </a:extLst>
          </p:cNvPr>
          <p:cNvSpPr>
            <a:spLocks noGrp="1"/>
          </p:cNvSpPr>
          <p:nvPr>
            <p:ph type="body" idx="1"/>
          </p:nvPr>
        </p:nvSpPr>
        <p:spPr/>
        <p:txBody>
          <a:bodyPr/>
          <a:lstStyle/>
          <a:p>
            <a:r>
              <a:rPr lang="en-US" dirty="0"/>
              <a:t>Throughout your lab report you will reference other sources and it is important to give proper credit. The highlights above show two different styles of in text citations. </a:t>
            </a:r>
          </a:p>
        </p:txBody>
      </p:sp>
    </p:spTree>
    <p:extLst>
      <p:ext uri="{BB962C8B-B14F-4D97-AF65-F5344CB8AC3E}">
        <p14:creationId xmlns:p14="http://schemas.microsoft.com/office/powerpoint/2010/main" val="2184634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DD3BF5D6-2120-A84E-9338-59C9D1FAAD95}"/>
              </a:ext>
            </a:extLst>
          </p:cNvPr>
          <p:cNvSpPr>
            <a:spLocks noGrp="1"/>
          </p:cNvSpPr>
          <p:nvPr>
            <p:ph type="body" idx="1"/>
          </p:nvPr>
        </p:nvSpPr>
        <p:spPr/>
        <p:txBody>
          <a:bodyPr/>
          <a:lstStyle/>
          <a:p>
            <a:r>
              <a:rPr lang="en-US" dirty="0"/>
              <a:t>In your lab report, images and charts will be shown as figures that are assigned numbers chronologically. Figures are labeled below the image and are referenced by name within the body of the text. </a:t>
            </a:r>
          </a:p>
        </p:txBody>
      </p:sp>
    </p:spTree>
    <p:extLst>
      <p:ext uri="{BB962C8B-B14F-4D97-AF65-F5344CB8AC3E}">
        <p14:creationId xmlns:p14="http://schemas.microsoft.com/office/powerpoint/2010/main" val="19179886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837400A7-2AAE-5244-BCDA-2BC77C66F579}"/>
              </a:ext>
            </a:extLst>
          </p:cNvPr>
          <p:cNvSpPr>
            <a:spLocks noGrp="1"/>
          </p:cNvSpPr>
          <p:nvPr>
            <p:ph type="body" idx="1"/>
          </p:nvPr>
        </p:nvSpPr>
        <p:spPr/>
        <p:txBody>
          <a:bodyPr/>
          <a:lstStyle/>
          <a:p>
            <a:r>
              <a:rPr lang="en-US" dirty="0"/>
              <a:t>Tables help to present data collected in experiments. Tables are labeled above the data and are also referenced in the body of the text. </a:t>
            </a:r>
          </a:p>
        </p:txBody>
      </p:sp>
    </p:spTree>
    <p:extLst>
      <p:ext uri="{BB962C8B-B14F-4D97-AF65-F5344CB8AC3E}">
        <p14:creationId xmlns:p14="http://schemas.microsoft.com/office/powerpoint/2010/main" val="34469123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829CAF02-1BC5-CA41-9858-07992163F838}"/>
              </a:ext>
            </a:extLst>
          </p:cNvPr>
          <p:cNvSpPr>
            <a:spLocks noGrp="1"/>
          </p:cNvSpPr>
          <p:nvPr>
            <p:ph type="body" idx="1"/>
          </p:nvPr>
        </p:nvSpPr>
        <p:spPr/>
        <p:txBody>
          <a:bodyPr/>
          <a:lstStyle/>
          <a:p>
            <a:r>
              <a:rPr lang="en-US" dirty="0"/>
              <a:t>The data and observations section includes the majority of the figures and tables in your report. In addition, sample calculations should be shown in the data and observation section. </a:t>
            </a:r>
          </a:p>
        </p:txBody>
      </p:sp>
    </p:spTree>
    <p:extLst>
      <p:ext uri="{BB962C8B-B14F-4D97-AF65-F5344CB8AC3E}">
        <p14:creationId xmlns:p14="http://schemas.microsoft.com/office/powerpoint/2010/main" val="1108258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8A186-3C4A-2245-BB27-10FA572018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535C35-4D85-634F-9CE3-A6EA3BD64A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2FD214-6C5A-4643-A9A2-BABF8F3E2221}"/>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5" name="Footer Placeholder 4">
            <a:extLst>
              <a:ext uri="{FF2B5EF4-FFF2-40B4-BE49-F238E27FC236}">
                <a16:creationId xmlns:a16="http://schemas.microsoft.com/office/drawing/2014/main" id="{1BBEDA4E-8B8C-7F4D-9745-162134CACB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0E313-7AEB-C24A-8128-3E79FC00831C}"/>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3273635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DE264-8408-D940-88B7-09F7ED9814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D2803F-7DA3-774B-BF1A-89DC9E38C5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6C18CA-C901-9841-9F3F-8659CD2AD6AC}"/>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5" name="Footer Placeholder 4">
            <a:extLst>
              <a:ext uri="{FF2B5EF4-FFF2-40B4-BE49-F238E27FC236}">
                <a16:creationId xmlns:a16="http://schemas.microsoft.com/office/drawing/2014/main" id="{6DA712E6-EBF6-DF4A-BE3B-D84BD845F2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7E09C3-6CF3-C24B-AD5D-154DC31AF274}"/>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27973869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5BD47C-83A8-684C-BBCD-B18C72517B7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7F0D9EF-ED84-D645-BD16-1E296A34006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8588EC-44A3-E649-B456-0FFAA383D2AF}"/>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5" name="Footer Placeholder 4">
            <a:extLst>
              <a:ext uri="{FF2B5EF4-FFF2-40B4-BE49-F238E27FC236}">
                <a16:creationId xmlns:a16="http://schemas.microsoft.com/office/drawing/2014/main" id="{5B6C6E21-1D83-4C45-A660-1E5A8FF260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D3558C-8ED1-DA4F-B64C-70C8E4E4300F}"/>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2386531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39500-3D90-A04B-960E-9D2C73276A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6C7875-EC16-A34E-BF05-5F3A410C6F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1EA06A-4061-F941-BB5A-BEB32A211F72}"/>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5" name="Footer Placeholder 4">
            <a:extLst>
              <a:ext uri="{FF2B5EF4-FFF2-40B4-BE49-F238E27FC236}">
                <a16:creationId xmlns:a16="http://schemas.microsoft.com/office/drawing/2014/main" id="{7EA12DE3-3363-9348-9681-038945BC52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2A947C-DD7E-204E-BE2D-75841E4BA631}"/>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2323681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45743-B911-924D-A588-B90C06473B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4344DD2-1533-3A4D-8AD2-65211DD105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E315C18-078B-D64D-BF56-FF81F5FC047B}"/>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5" name="Footer Placeholder 4">
            <a:extLst>
              <a:ext uri="{FF2B5EF4-FFF2-40B4-BE49-F238E27FC236}">
                <a16:creationId xmlns:a16="http://schemas.microsoft.com/office/drawing/2014/main" id="{448B79C0-DA9B-DD4E-A266-061F71342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DEC2B9-940A-5F4B-A40A-CD939DAAAE1D}"/>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34161887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D8A34-0F14-5741-845C-A84EE5F986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89C7CE-7E80-2545-96CA-934AB35F65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3603D6F-929E-3B46-889A-37C13263067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B55C5F-AB7E-DF43-B87C-D37FE2A477F4}"/>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6" name="Footer Placeholder 5">
            <a:extLst>
              <a:ext uri="{FF2B5EF4-FFF2-40B4-BE49-F238E27FC236}">
                <a16:creationId xmlns:a16="http://schemas.microsoft.com/office/drawing/2014/main" id="{CDA1A9D8-ABF2-2647-BB9C-38DB562C03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51C20A-E576-8448-B650-C2E88EA517E1}"/>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1047125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1F089-8E1E-984F-90C1-914CA4FF21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4A18408-E3D1-A749-B9B0-640CB014EB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E3CD4DE-A03E-D44D-A7AE-FE1E5969C9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14B6E8-9F30-A945-993C-7AE8DE0543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472D73E-E5FF-CA4C-98FA-6B97F8D7BC3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C0EA10-50C0-1440-9ECF-A476F7AEBAC9}"/>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8" name="Footer Placeholder 7">
            <a:extLst>
              <a:ext uri="{FF2B5EF4-FFF2-40B4-BE49-F238E27FC236}">
                <a16:creationId xmlns:a16="http://schemas.microsoft.com/office/drawing/2014/main" id="{58AD1E60-64B5-644B-A4CF-CAF7F65FFA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F0B092-24E5-B847-9AF8-91E338336E57}"/>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19294534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53BEF-B26F-BA47-83A0-E25CD4867F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C80C6CB-75BC-4242-9152-DF0662F5D71A}"/>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4" name="Footer Placeholder 3">
            <a:extLst>
              <a:ext uri="{FF2B5EF4-FFF2-40B4-BE49-F238E27FC236}">
                <a16:creationId xmlns:a16="http://schemas.microsoft.com/office/drawing/2014/main" id="{900BCAC5-FA58-B04F-AF63-90A4FA12B13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2C4DEF6-6972-2740-BD8C-F6391C2FB0D4}"/>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1239565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F22F2E-55E6-F246-9148-27C791FA750F}"/>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3" name="Footer Placeholder 2">
            <a:extLst>
              <a:ext uri="{FF2B5EF4-FFF2-40B4-BE49-F238E27FC236}">
                <a16:creationId xmlns:a16="http://schemas.microsoft.com/office/drawing/2014/main" id="{A2F71194-6C08-3F47-BDBC-E12B5B08E3F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E562B72-8F8E-3E47-B5B3-5642252A0837}"/>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579436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46E1AF-A36D-EC48-B278-37DDADA828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E81F146-C2D2-254C-A0AC-17A2D03AF9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196DB24-DF99-414A-BB21-C4F576FA0B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F7FFD8-62AB-6A49-BA35-2C5397F012DB}"/>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6" name="Footer Placeholder 5">
            <a:extLst>
              <a:ext uri="{FF2B5EF4-FFF2-40B4-BE49-F238E27FC236}">
                <a16:creationId xmlns:a16="http://schemas.microsoft.com/office/drawing/2014/main" id="{1C7B02E4-FAEF-5343-A0E8-BA57432CC41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33A28D-E676-B449-8C5F-B77E1B6C6924}"/>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5688404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01C5E8-B880-2448-BF45-FB01317C55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264BE3-7882-D74C-AA66-C1854C8D6A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2C81AE2-1EFD-DA44-B5EC-FBF9DC910A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C2C064-43D9-7D4A-BBC6-3C48D6A52224}"/>
              </a:ext>
            </a:extLst>
          </p:cNvPr>
          <p:cNvSpPr>
            <a:spLocks noGrp="1"/>
          </p:cNvSpPr>
          <p:nvPr>
            <p:ph type="dt" sz="half" idx="10"/>
          </p:nvPr>
        </p:nvSpPr>
        <p:spPr/>
        <p:txBody>
          <a:bodyPr/>
          <a:lstStyle/>
          <a:p>
            <a:fld id="{ED8C8450-DBF7-714D-8D59-3E1E9CD633F3}" type="datetimeFigureOut">
              <a:rPr lang="en-US" smtClean="0"/>
              <a:t>2/13/2023</a:t>
            </a:fld>
            <a:endParaRPr lang="en-US"/>
          </a:p>
        </p:txBody>
      </p:sp>
      <p:sp>
        <p:nvSpPr>
          <p:cNvPr id="6" name="Footer Placeholder 5">
            <a:extLst>
              <a:ext uri="{FF2B5EF4-FFF2-40B4-BE49-F238E27FC236}">
                <a16:creationId xmlns:a16="http://schemas.microsoft.com/office/drawing/2014/main" id="{84346798-908A-284D-A9BD-4E6EED4D05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AD4256-9ADF-6E40-8AF8-8D326E2C257D}"/>
              </a:ext>
            </a:extLst>
          </p:cNvPr>
          <p:cNvSpPr>
            <a:spLocks noGrp="1"/>
          </p:cNvSpPr>
          <p:nvPr>
            <p:ph type="sldNum" sz="quarter" idx="12"/>
          </p:nvPr>
        </p:nvSpPr>
        <p:spPr/>
        <p:txBody>
          <a:bodyPr/>
          <a:lstStyle/>
          <a:p>
            <a:fld id="{012CA1AD-E60F-FF4D-9CF2-6770EE233D0A}" type="slidenum">
              <a:rPr lang="en-US" smtClean="0"/>
              <a:t>‹#›</a:t>
            </a:fld>
            <a:endParaRPr lang="en-US"/>
          </a:p>
        </p:txBody>
      </p:sp>
    </p:spTree>
    <p:extLst>
      <p:ext uri="{BB962C8B-B14F-4D97-AF65-F5344CB8AC3E}">
        <p14:creationId xmlns:p14="http://schemas.microsoft.com/office/powerpoint/2010/main" val="2347345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04477F-C269-3748-888B-92F6CE13D8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43FAFB-6ACA-3C4D-A62A-DBB7372E59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0FABE6-70B2-E542-BBC8-837DCFCFBC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8C8450-DBF7-714D-8D59-3E1E9CD633F3}" type="datetimeFigureOut">
              <a:rPr lang="en-US" smtClean="0"/>
              <a:t>2/13/2023</a:t>
            </a:fld>
            <a:endParaRPr lang="en-US"/>
          </a:p>
        </p:txBody>
      </p:sp>
      <p:sp>
        <p:nvSpPr>
          <p:cNvPr id="5" name="Footer Placeholder 4">
            <a:extLst>
              <a:ext uri="{FF2B5EF4-FFF2-40B4-BE49-F238E27FC236}">
                <a16:creationId xmlns:a16="http://schemas.microsoft.com/office/drawing/2014/main" id="{BC712E30-2153-D145-86D0-F579A9C0EA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9396817-FCBE-D345-92E3-621E346C6C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2CA1AD-E60F-FF4D-9CF2-6770EE233D0A}" type="slidenum">
              <a:rPr lang="en-US" smtClean="0"/>
              <a:t>‹#›</a:t>
            </a:fld>
            <a:endParaRPr lang="en-US"/>
          </a:p>
        </p:txBody>
      </p:sp>
    </p:spTree>
    <p:extLst>
      <p:ext uri="{BB962C8B-B14F-4D97-AF65-F5344CB8AC3E}">
        <p14:creationId xmlns:p14="http://schemas.microsoft.com/office/powerpoint/2010/main" val="37139966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8.tiff"/></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jpeg"/><Relationship Id="rId2"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hyperlink" Target="https://engineering.nyu.edu/student-life/student-activities/student-organizations/organizations-directory" TargetMode="External"/><Relationship Id="rId5" Type="http://schemas.openxmlformats.org/officeDocument/2006/relationships/hyperlink" Target="https://engineering.nyu.edu/student-life/student-activities/student-organizations#chapter-id-26442" TargetMode="External"/><Relationship Id="rId4" Type="http://schemas.openxmlformats.org/officeDocument/2006/relationships/hyperlink" Target="https://engineering.nyu.edu/student-life/student-activities/student-organization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9DC25-0BA2-4267-8BF2-B94F6BE5816C}"/>
              </a:ext>
            </a:extLst>
          </p:cNvPr>
          <p:cNvSpPr>
            <a:spLocks noGrp="1"/>
          </p:cNvSpPr>
          <p:nvPr>
            <p:ph type="ctrTitle"/>
          </p:nvPr>
        </p:nvSpPr>
        <p:spPr>
          <a:xfrm>
            <a:off x="2035210" y="1359914"/>
            <a:ext cx="8121580" cy="2387600"/>
          </a:xfrm>
        </p:spPr>
        <p:txBody>
          <a:bodyPr>
            <a:normAutofit/>
          </a:bodyPr>
          <a:lstStyle/>
          <a:p>
            <a:r>
              <a:rPr lang="en-US" sz="5400" dirty="0">
                <a:latin typeface="Gotham Medium" pitchFamily="50" charset="0"/>
              </a:rPr>
              <a:t>RECITATION 2</a:t>
            </a:r>
          </a:p>
        </p:txBody>
      </p:sp>
      <p:sp>
        <p:nvSpPr>
          <p:cNvPr id="3" name="Subtitle 2">
            <a:extLst>
              <a:ext uri="{FF2B5EF4-FFF2-40B4-BE49-F238E27FC236}">
                <a16:creationId xmlns:a16="http://schemas.microsoft.com/office/drawing/2014/main" id="{5CCE3B30-923C-4344-A43D-814F7C6CF015}"/>
              </a:ext>
            </a:extLst>
          </p:cNvPr>
          <p:cNvSpPr>
            <a:spLocks noGrp="1"/>
          </p:cNvSpPr>
          <p:nvPr>
            <p:ph type="subTitle" idx="1"/>
          </p:nvPr>
        </p:nvSpPr>
        <p:spPr>
          <a:xfrm>
            <a:off x="1524000" y="4255187"/>
            <a:ext cx="9144000" cy="473561"/>
          </a:xfrm>
        </p:spPr>
        <p:txBody>
          <a:bodyPr/>
          <a:lstStyle/>
          <a:p>
            <a:r>
              <a:rPr lang="en-US" dirty="0">
                <a:latin typeface="Proxima Nova Rg" panose="02000506030000020004" pitchFamily="2" charset="0"/>
              </a:rPr>
              <a:t>EG1004</a:t>
            </a:r>
          </a:p>
        </p:txBody>
      </p:sp>
      <p:cxnSp>
        <p:nvCxnSpPr>
          <p:cNvPr id="5" name="Straight Connector 4">
            <a:extLst>
              <a:ext uri="{FF2B5EF4-FFF2-40B4-BE49-F238E27FC236}">
                <a16:creationId xmlns:a16="http://schemas.microsoft.com/office/drawing/2014/main" id="{983FF81A-ABFC-4B49-B288-68646E07F2FD}"/>
              </a:ext>
            </a:extLst>
          </p:cNvPr>
          <p:cNvCxnSpPr>
            <a:cxnSpLocks/>
          </p:cNvCxnSpPr>
          <p:nvPr/>
        </p:nvCxnSpPr>
        <p:spPr>
          <a:xfrm>
            <a:off x="4193177" y="3937099"/>
            <a:ext cx="3762104"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CDA7024F-D248-4EF6-9CD3-DD357A9199C4}"/>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0A1CAF8-DB5A-4A6D-BBB2-4D89C575D2C4}"/>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F8109B66-0296-4DA0-97B5-15803D47E000}"/>
              </a:ext>
            </a:extLst>
          </p:cNvPr>
          <p:cNvPicPr>
            <a:picLocks noChangeAspect="1"/>
          </p:cNvPicPr>
          <p:nvPr/>
        </p:nvPicPr>
        <p:blipFill>
          <a:blip r:embed="rId2"/>
          <a:stretch>
            <a:fillRect/>
          </a:stretch>
        </p:blipFill>
        <p:spPr>
          <a:xfrm>
            <a:off x="83237" y="6393031"/>
            <a:ext cx="2586446" cy="402883"/>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Tree>
    <p:extLst>
      <p:ext uri="{BB962C8B-B14F-4D97-AF65-F5344CB8AC3E}">
        <p14:creationId xmlns:p14="http://schemas.microsoft.com/office/powerpoint/2010/main" val="20780511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3" name="Picture 12">
            <a:extLst>
              <a:ext uri="{FF2B5EF4-FFF2-40B4-BE49-F238E27FC236}">
                <a16:creationId xmlns:a16="http://schemas.microsoft.com/office/drawing/2014/main" id="{FD43D211-493F-224D-8A8B-432E4E9DC873}"/>
              </a:ext>
            </a:extLst>
          </p:cNvPr>
          <p:cNvPicPr>
            <a:picLocks noChangeAspect="1"/>
          </p:cNvPicPr>
          <p:nvPr/>
        </p:nvPicPr>
        <p:blipFill rotWithShape="1">
          <a:blip r:embed="rId4"/>
          <a:srcRect l="33281" t="20555" r="32969" b="43234"/>
          <a:stretch/>
        </p:blipFill>
        <p:spPr>
          <a:xfrm>
            <a:off x="494601" y="2685557"/>
            <a:ext cx="11202798" cy="2535382"/>
          </a:xfrm>
          <a:prstGeom prst="rect">
            <a:avLst/>
          </a:prstGeom>
        </p:spPr>
      </p:pic>
      <p:pic>
        <p:nvPicPr>
          <p:cNvPr id="11" name="Picture 10"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4" name="TextBox 13">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10</a:t>
            </a:r>
          </a:p>
        </p:txBody>
      </p:sp>
      <p:sp>
        <p:nvSpPr>
          <p:cNvPr id="18" name="Title 1">
            <a:extLst>
              <a:ext uri="{FF2B5EF4-FFF2-40B4-BE49-F238E27FC236}">
                <a16:creationId xmlns:a16="http://schemas.microsoft.com/office/drawing/2014/main" id="{B3D24E8D-FD5C-460C-99AC-B8CB709D7CE0}"/>
              </a:ext>
            </a:extLst>
          </p:cNvPr>
          <p:cNvSpPr txBox="1">
            <a:spLocks/>
          </p:cNvSpPr>
          <p:nvPr/>
        </p:nvSpPr>
        <p:spPr>
          <a:xfrm>
            <a:off x="106932" y="548319"/>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9" name="TextBox 18"/>
          <p:cNvSpPr txBox="1"/>
          <p:nvPr/>
        </p:nvSpPr>
        <p:spPr>
          <a:xfrm>
            <a:off x="2152072" y="1516006"/>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INTRODUCTION</a:t>
            </a:r>
          </a:p>
          <a:p>
            <a:pPr algn="ctr"/>
            <a:endParaRPr lang="en-US" sz="3500" dirty="0"/>
          </a:p>
        </p:txBody>
      </p:sp>
    </p:spTree>
    <p:extLst>
      <p:ext uri="{BB962C8B-B14F-4D97-AF65-F5344CB8AC3E}">
        <p14:creationId xmlns:p14="http://schemas.microsoft.com/office/powerpoint/2010/main" val="29769118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3" name="Picture 12">
            <a:extLst>
              <a:ext uri="{FF2B5EF4-FFF2-40B4-BE49-F238E27FC236}">
                <a16:creationId xmlns:a16="http://schemas.microsoft.com/office/drawing/2014/main" id="{A1B23809-F3AD-C248-83CC-FFE507FBB082}"/>
              </a:ext>
            </a:extLst>
          </p:cNvPr>
          <p:cNvPicPr>
            <a:picLocks noChangeAspect="1"/>
          </p:cNvPicPr>
          <p:nvPr/>
        </p:nvPicPr>
        <p:blipFill rotWithShape="1">
          <a:blip r:embed="rId4"/>
          <a:srcRect l="33593" t="14630" r="32969" b="10047"/>
          <a:stretch/>
        </p:blipFill>
        <p:spPr>
          <a:xfrm>
            <a:off x="2070100" y="2319683"/>
            <a:ext cx="8051798" cy="3825971"/>
          </a:xfrm>
          <a:prstGeom prst="rect">
            <a:avLst/>
          </a:prstGeom>
        </p:spPr>
      </p:pic>
      <p:pic>
        <p:nvPicPr>
          <p:cNvPr id="11" name="Picture 10"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4" name="TextBox 13">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11</a:t>
            </a:r>
          </a:p>
        </p:txBody>
      </p:sp>
      <p:sp>
        <p:nvSpPr>
          <p:cNvPr id="16" name="Title 1">
            <a:extLst>
              <a:ext uri="{FF2B5EF4-FFF2-40B4-BE49-F238E27FC236}">
                <a16:creationId xmlns:a16="http://schemas.microsoft.com/office/drawing/2014/main" id="{B3D24E8D-FD5C-460C-99AC-B8CB709D7CE0}"/>
              </a:ext>
            </a:extLst>
          </p:cNvPr>
          <p:cNvSpPr txBox="1">
            <a:spLocks/>
          </p:cNvSpPr>
          <p:nvPr/>
        </p:nvSpPr>
        <p:spPr>
          <a:xfrm>
            <a:off x="106932" y="548319"/>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7" name="TextBox 16"/>
          <p:cNvSpPr txBox="1"/>
          <p:nvPr/>
        </p:nvSpPr>
        <p:spPr>
          <a:xfrm>
            <a:off x="2152072" y="1513466"/>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PROCEDURE</a:t>
            </a:r>
          </a:p>
          <a:p>
            <a:pPr algn="ctr"/>
            <a:endParaRPr lang="en-US" sz="3500" dirty="0"/>
          </a:p>
        </p:txBody>
      </p:sp>
    </p:spTree>
    <p:extLst>
      <p:ext uri="{BB962C8B-B14F-4D97-AF65-F5344CB8AC3E}">
        <p14:creationId xmlns:p14="http://schemas.microsoft.com/office/powerpoint/2010/main" val="3126410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0" name="Picture 9">
            <a:extLst>
              <a:ext uri="{FF2B5EF4-FFF2-40B4-BE49-F238E27FC236}">
                <a16:creationId xmlns:a16="http://schemas.microsoft.com/office/drawing/2014/main" id="{6E26F5D4-3390-944D-AE1E-32FE26E6AD8C}"/>
              </a:ext>
            </a:extLst>
          </p:cNvPr>
          <p:cNvPicPr>
            <a:picLocks noChangeAspect="1"/>
          </p:cNvPicPr>
          <p:nvPr/>
        </p:nvPicPr>
        <p:blipFill rotWithShape="1">
          <a:blip r:embed="rId4"/>
          <a:srcRect l="33834" t="17877" r="33750" b="47593"/>
          <a:stretch/>
        </p:blipFill>
        <p:spPr>
          <a:xfrm>
            <a:off x="251069" y="2655928"/>
            <a:ext cx="11705404" cy="2630135"/>
          </a:xfrm>
          <a:prstGeom prst="rect">
            <a:avLst/>
          </a:prstGeom>
        </p:spPr>
      </p:pic>
      <p:sp>
        <p:nvSpPr>
          <p:cNvPr id="11" name="Rectangle 10">
            <a:extLst>
              <a:ext uri="{FF2B5EF4-FFF2-40B4-BE49-F238E27FC236}">
                <a16:creationId xmlns:a16="http://schemas.microsoft.com/office/drawing/2014/main" id="{0D007BB8-D1BA-7949-A919-A2BF9975D9A8}"/>
              </a:ext>
            </a:extLst>
          </p:cNvPr>
          <p:cNvSpPr/>
          <p:nvPr/>
        </p:nvSpPr>
        <p:spPr>
          <a:xfrm>
            <a:off x="9121869" y="3026079"/>
            <a:ext cx="2641049" cy="243593"/>
          </a:xfrm>
          <a:prstGeom prst="rect">
            <a:avLst/>
          </a:prstGeom>
          <a:solidFill>
            <a:srgbClr val="FFFF00">
              <a:alpha val="30000"/>
            </a:srgbClr>
          </a:solidFill>
          <a:ln>
            <a:solidFill>
              <a:srgbClr val="FFFF00">
                <a:alpha val="30000"/>
              </a:srgb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F750434-D81B-A246-B701-6A6376059159}"/>
              </a:ext>
            </a:extLst>
          </p:cNvPr>
          <p:cNvSpPr/>
          <p:nvPr/>
        </p:nvSpPr>
        <p:spPr>
          <a:xfrm>
            <a:off x="771788" y="4294805"/>
            <a:ext cx="1574249" cy="278299"/>
          </a:xfrm>
          <a:prstGeom prst="rect">
            <a:avLst/>
          </a:prstGeom>
          <a:solidFill>
            <a:srgbClr val="FFFF00">
              <a:alpha val="30000"/>
            </a:srgbClr>
          </a:solidFill>
          <a:ln>
            <a:solidFill>
              <a:srgbClr val="FFFF00">
                <a:alpha val="30000"/>
              </a:srgb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7" name="TextBox 16">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12</a:t>
            </a:r>
          </a:p>
        </p:txBody>
      </p:sp>
      <p:sp>
        <p:nvSpPr>
          <p:cNvPr id="18" name="Title 1">
            <a:extLst>
              <a:ext uri="{FF2B5EF4-FFF2-40B4-BE49-F238E27FC236}">
                <a16:creationId xmlns:a16="http://schemas.microsoft.com/office/drawing/2014/main" id="{B3D24E8D-FD5C-460C-99AC-B8CB709D7CE0}"/>
              </a:ext>
            </a:extLst>
          </p:cNvPr>
          <p:cNvSpPr txBox="1">
            <a:spLocks/>
          </p:cNvSpPr>
          <p:nvPr/>
        </p:nvSpPr>
        <p:spPr>
          <a:xfrm>
            <a:off x="106932" y="548319"/>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9" name="TextBox 18"/>
          <p:cNvSpPr txBox="1"/>
          <p:nvPr/>
        </p:nvSpPr>
        <p:spPr>
          <a:xfrm>
            <a:off x="2152072" y="1511902"/>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IN-TEXT CITATION</a:t>
            </a:r>
          </a:p>
          <a:p>
            <a:pPr algn="ctr"/>
            <a:endParaRPr lang="en-US" sz="3500" dirty="0"/>
          </a:p>
        </p:txBody>
      </p:sp>
    </p:spTree>
    <p:extLst>
      <p:ext uri="{BB962C8B-B14F-4D97-AF65-F5344CB8AC3E}">
        <p14:creationId xmlns:p14="http://schemas.microsoft.com/office/powerpoint/2010/main" val="26256952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2" name="Picture 1">
            <a:extLst>
              <a:ext uri="{FF2B5EF4-FFF2-40B4-BE49-F238E27FC236}">
                <a16:creationId xmlns:a16="http://schemas.microsoft.com/office/drawing/2014/main" id="{3DD35E18-0357-DB18-C2AE-2A20B417C534}"/>
              </a:ext>
            </a:extLst>
          </p:cNvPr>
          <p:cNvPicPr>
            <a:picLocks noChangeAspect="1"/>
          </p:cNvPicPr>
          <p:nvPr/>
        </p:nvPicPr>
        <p:blipFill rotWithShape="1">
          <a:blip r:embed="rId4">
            <a:alphaModFix/>
          </a:blip>
          <a:srcRect l="33516" t="15556" r="32578" b="21287"/>
          <a:stretch/>
        </p:blipFill>
        <p:spPr>
          <a:xfrm>
            <a:off x="1810326" y="3036186"/>
            <a:ext cx="8802255" cy="3143610"/>
          </a:xfrm>
          <a:prstGeom prst="rect">
            <a:avLst/>
          </a:prstGeom>
        </p:spPr>
      </p:pic>
      <p:pic>
        <p:nvPicPr>
          <p:cNvPr id="3" name="Picture 2">
            <a:extLst>
              <a:ext uri="{FF2B5EF4-FFF2-40B4-BE49-F238E27FC236}">
                <a16:creationId xmlns:a16="http://schemas.microsoft.com/office/drawing/2014/main" id="{28FBE23D-4E46-E0D7-EF78-EB68D95BF9F7}"/>
              </a:ext>
            </a:extLst>
          </p:cNvPr>
          <p:cNvPicPr>
            <a:picLocks noChangeAspect="1"/>
          </p:cNvPicPr>
          <p:nvPr/>
        </p:nvPicPr>
        <p:blipFill rotWithShape="1">
          <a:blip r:embed="rId4">
            <a:alphaModFix/>
          </a:blip>
          <a:srcRect l="33516" t="78798" r="32578" b="5380"/>
          <a:stretch/>
        </p:blipFill>
        <p:spPr>
          <a:xfrm>
            <a:off x="1810327" y="2249511"/>
            <a:ext cx="8802255" cy="787476"/>
          </a:xfrm>
          <a:prstGeom prst="rect">
            <a:avLst/>
          </a:prstGeom>
        </p:spPr>
      </p:pic>
      <p:sp>
        <p:nvSpPr>
          <p:cNvPr id="16" name="Rectangle 15">
            <a:extLst>
              <a:ext uri="{FF2B5EF4-FFF2-40B4-BE49-F238E27FC236}">
                <a16:creationId xmlns:a16="http://schemas.microsoft.com/office/drawing/2014/main" id="{8D1BB6D3-2E29-7246-A28D-CB85C7C3A12D}"/>
              </a:ext>
            </a:extLst>
          </p:cNvPr>
          <p:cNvSpPr/>
          <p:nvPr/>
        </p:nvSpPr>
        <p:spPr>
          <a:xfrm>
            <a:off x="4767803" y="5837799"/>
            <a:ext cx="2656391" cy="234808"/>
          </a:xfrm>
          <a:prstGeom prst="rect">
            <a:avLst/>
          </a:prstGeom>
          <a:solidFill>
            <a:srgbClr val="FFFF00">
              <a:alpha val="30000"/>
            </a:srgbClr>
          </a:solidFill>
          <a:ln>
            <a:solidFill>
              <a:srgbClr val="FFFF00">
                <a:alpha val="30000"/>
              </a:srgb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DA18042-F8C4-B848-A6A3-890F0ECF1AAC}"/>
              </a:ext>
            </a:extLst>
          </p:cNvPr>
          <p:cNvSpPr/>
          <p:nvPr/>
        </p:nvSpPr>
        <p:spPr>
          <a:xfrm>
            <a:off x="5970839" y="2328973"/>
            <a:ext cx="481228" cy="213280"/>
          </a:xfrm>
          <a:prstGeom prst="rect">
            <a:avLst/>
          </a:prstGeom>
          <a:solidFill>
            <a:srgbClr val="FFFF00">
              <a:alpha val="30000"/>
            </a:srgbClr>
          </a:solidFill>
          <a:ln>
            <a:solidFill>
              <a:srgbClr val="FFFF00">
                <a:alpha val="30000"/>
              </a:srgb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4" name="TextBox 13">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13</a:t>
            </a:r>
          </a:p>
        </p:txBody>
      </p:sp>
      <p:sp>
        <p:nvSpPr>
          <p:cNvPr id="18" name="Title 1">
            <a:extLst>
              <a:ext uri="{FF2B5EF4-FFF2-40B4-BE49-F238E27FC236}">
                <a16:creationId xmlns:a16="http://schemas.microsoft.com/office/drawing/2014/main" id="{B3D24E8D-FD5C-460C-99AC-B8CB709D7CE0}"/>
              </a:ext>
            </a:extLst>
          </p:cNvPr>
          <p:cNvSpPr txBox="1">
            <a:spLocks/>
          </p:cNvSpPr>
          <p:nvPr/>
        </p:nvSpPr>
        <p:spPr>
          <a:xfrm>
            <a:off x="106932" y="547811"/>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9" name="TextBox 18"/>
          <p:cNvSpPr txBox="1"/>
          <p:nvPr/>
        </p:nvSpPr>
        <p:spPr>
          <a:xfrm>
            <a:off x="2152072" y="1512958"/>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FIGURES</a:t>
            </a:r>
          </a:p>
          <a:p>
            <a:pPr algn="ctr"/>
            <a:endParaRPr lang="en-US" sz="3500" dirty="0"/>
          </a:p>
        </p:txBody>
      </p:sp>
    </p:spTree>
    <p:extLst>
      <p:ext uri="{BB962C8B-B14F-4D97-AF65-F5344CB8AC3E}">
        <p14:creationId xmlns:p14="http://schemas.microsoft.com/office/powerpoint/2010/main" val="5999437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0" name="Picture 9">
            <a:extLst>
              <a:ext uri="{FF2B5EF4-FFF2-40B4-BE49-F238E27FC236}">
                <a16:creationId xmlns:a16="http://schemas.microsoft.com/office/drawing/2014/main" id="{697CA1DD-1BB1-3A47-8817-58B216494502}"/>
              </a:ext>
            </a:extLst>
          </p:cNvPr>
          <p:cNvPicPr>
            <a:picLocks noChangeAspect="1"/>
          </p:cNvPicPr>
          <p:nvPr/>
        </p:nvPicPr>
        <p:blipFill rotWithShape="1">
          <a:blip r:embed="rId4"/>
          <a:srcRect l="34531" t="27963" r="33438" b="24630"/>
          <a:stretch/>
        </p:blipFill>
        <p:spPr>
          <a:xfrm>
            <a:off x="906638" y="2479265"/>
            <a:ext cx="10378722" cy="3478190"/>
          </a:xfrm>
          <a:prstGeom prst="rect">
            <a:avLst/>
          </a:prstGeom>
        </p:spPr>
      </p:pic>
      <p:sp>
        <p:nvSpPr>
          <p:cNvPr id="16" name="Rectangle 15">
            <a:extLst>
              <a:ext uri="{FF2B5EF4-FFF2-40B4-BE49-F238E27FC236}">
                <a16:creationId xmlns:a16="http://schemas.microsoft.com/office/drawing/2014/main" id="{8D1BB6D3-2E29-7246-A28D-CB85C7C3A12D}"/>
              </a:ext>
            </a:extLst>
          </p:cNvPr>
          <p:cNvSpPr/>
          <p:nvPr/>
        </p:nvSpPr>
        <p:spPr>
          <a:xfrm>
            <a:off x="837364" y="2488599"/>
            <a:ext cx="940268" cy="211743"/>
          </a:xfrm>
          <a:prstGeom prst="rect">
            <a:avLst/>
          </a:prstGeom>
          <a:solidFill>
            <a:srgbClr val="FFFF00">
              <a:alpha val="30000"/>
            </a:srgbClr>
          </a:solidFill>
          <a:ln>
            <a:solidFill>
              <a:srgbClr val="FFFF00">
                <a:alpha val="30000"/>
              </a:srgb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3" name="Picture 12"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4" name="TextBox 13">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14</a:t>
            </a:r>
          </a:p>
        </p:txBody>
      </p:sp>
      <p:sp>
        <p:nvSpPr>
          <p:cNvPr id="17" name="Title 1">
            <a:extLst>
              <a:ext uri="{FF2B5EF4-FFF2-40B4-BE49-F238E27FC236}">
                <a16:creationId xmlns:a16="http://schemas.microsoft.com/office/drawing/2014/main" id="{B3D24E8D-FD5C-460C-99AC-B8CB709D7CE0}"/>
              </a:ext>
            </a:extLst>
          </p:cNvPr>
          <p:cNvSpPr txBox="1">
            <a:spLocks/>
          </p:cNvSpPr>
          <p:nvPr/>
        </p:nvSpPr>
        <p:spPr>
          <a:xfrm>
            <a:off x="106932" y="557653"/>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8" name="TextBox 17"/>
          <p:cNvSpPr txBox="1"/>
          <p:nvPr/>
        </p:nvSpPr>
        <p:spPr>
          <a:xfrm>
            <a:off x="2152072" y="1528254"/>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TABLES</a:t>
            </a:r>
          </a:p>
          <a:p>
            <a:pPr algn="ctr"/>
            <a:endParaRPr lang="en-US" sz="3500" dirty="0"/>
          </a:p>
        </p:txBody>
      </p:sp>
    </p:spTree>
    <p:extLst>
      <p:ext uri="{BB962C8B-B14F-4D97-AF65-F5344CB8AC3E}">
        <p14:creationId xmlns:p14="http://schemas.microsoft.com/office/powerpoint/2010/main" val="21267811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1" name="Picture 10">
            <a:extLst>
              <a:ext uri="{FF2B5EF4-FFF2-40B4-BE49-F238E27FC236}">
                <a16:creationId xmlns:a16="http://schemas.microsoft.com/office/drawing/2014/main" id="{174F76D5-B11D-824D-9935-15BD25719A95}"/>
              </a:ext>
            </a:extLst>
          </p:cNvPr>
          <p:cNvPicPr>
            <a:picLocks noChangeAspect="1"/>
          </p:cNvPicPr>
          <p:nvPr/>
        </p:nvPicPr>
        <p:blipFill rotWithShape="1">
          <a:blip r:embed="rId4"/>
          <a:srcRect l="34101" t="12783" r="32930" b="16565"/>
          <a:stretch/>
        </p:blipFill>
        <p:spPr>
          <a:xfrm>
            <a:off x="1691997" y="2198255"/>
            <a:ext cx="8808003" cy="3981541"/>
          </a:xfrm>
          <a:prstGeom prst="rect">
            <a:avLst/>
          </a:prstGeom>
        </p:spPr>
      </p:pic>
      <p:sp>
        <p:nvSpPr>
          <p:cNvPr id="13" name="Rectangle 12">
            <a:extLst>
              <a:ext uri="{FF2B5EF4-FFF2-40B4-BE49-F238E27FC236}">
                <a16:creationId xmlns:a16="http://schemas.microsoft.com/office/drawing/2014/main" id="{F845C849-54A3-B344-851E-7081B1870CBC}"/>
              </a:ext>
            </a:extLst>
          </p:cNvPr>
          <p:cNvSpPr/>
          <p:nvPr/>
        </p:nvSpPr>
        <p:spPr>
          <a:xfrm>
            <a:off x="2244994" y="5775466"/>
            <a:ext cx="6636328" cy="349406"/>
          </a:xfrm>
          <a:prstGeom prst="rect">
            <a:avLst/>
          </a:prstGeom>
          <a:solidFill>
            <a:srgbClr val="FFFF00">
              <a:alpha val="30000"/>
            </a:srgbClr>
          </a:solidFill>
          <a:ln>
            <a:solidFill>
              <a:srgbClr val="FFFF00">
                <a:alpha val="30000"/>
              </a:srgb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6" name="TextBox 15">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15</a:t>
            </a:r>
          </a:p>
        </p:txBody>
      </p:sp>
      <p:sp>
        <p:nvSpPr>
          <p:cNvPr id="17" name="Title 1">
            <a:extLst>
              <a:ext uri="{FF2B5EF4-FFF2-40B4-BE49-F238E27FC236}">
                <a16:creationId xmlns:a16="http://schemas.microsoft.com/office/drawing/2014/main" id="{B3D24E8D-FD5C-460C-99AC-B8CB709D7CE0}"/>
              </a:ext>
            </a:extLst>
          </p:cNvPr>
          <p:cNvSpPr txBox="1">
            <a:spLocks/>
          </p:cNvSpPr>
          <p:nvPr/>
        </p:nvSpPr>
        <p:spPr>
          <a:xfrm>
            <a:off x="106932" y="559298"/>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8" name="TextBox 17"/>
          <p:cNvSpPr txBox="1"/>
          <p:nvPr/>
        </p:nvSpPr>
        <p:spPr>
          <a:xfrm>
            <a:off x="2152072" y="1535424"/>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DATA &amp; OBSERVATIONS</a:t>
            </a:r>
          </a:p>
          <a:p>
            <a:pPr algn="ctr"/>
            <a:endParaRPr lang="en-US" sz="3500" dirty="0"/>
          </a:p>
        </p:txBody>
      </p:sp>
    </p:spTree>
    <p:extLst>
      <p:ext uri="{BB962C8B-B14F-4D97-AF65-F5344CB8AC3E}">
        <p14:creationId xmlns:p14="http://schemas.microsoft.com/office/powerpoint/2010/main" val="37689497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7" name="Picture 16">
            <a:extLst>
              <a:ext uri="{FF2B5EF4-FFF2-40B4-BE49-F238E27FC236}">
                <a16:creationId xmlns:a16="http://schemas.microsoft.com/office/drawing/2014/main" id="{159A68E7-9E3D-2545-8B3A-D1AFE5ECC208}"/>
              </a:ext>
            </a:extLst>
          </p:cNvPr>
          <p:cNvPicPr>
            <a:picLocks noChangeAspect="1"/>
          </p:cNvPicPr>
          <p:nvPr/>
        </p:nvPicPr>
        <p:blipFill rotWithShape="1">
          <a:blip r:embed="rId4"/>
          <a:srcRect l="33437" t="13148" r="32813" b="20926"/>
          <a:stretch/>
        </p:blipFill>
        <p:spPr>
          <a:xfrm>
            <a:off x="1421533" y="2395488"/>
            <a:ext cx="9348932" cy="3852107"/>
          </a:xfrm>
          <a:prstGeom prst="rect">
            <a:avLst/>
          </a:prstGeom>
        </p:spPr>
      </p:pic>
      <p:pic>
        <p:nvPicPr>
          <p:cNvPr id="11" name="Picture 10"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3" name="TextBox 12">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16</a:t>
            </a:r>
          </a:p>
        </p:txBody>
      </p:sp>
      <p:sp>
        <p:nvSpPr>
          <p:cNvPr id="18" name="Title 1">
            <a:extLst>
              <a:ext uri="{FF2B5EF4-FFF2-40B4-BE49-F238E27FC236}">
                <a16:creationId xmlns:a16="http://schemas.microsoft.com/office/drawing/2014/main" id="{B3D24E8D-FD5C-460C-99AC-B8CB709D7CE0}"/>
              </a:ext>
            </a:extLst>
          </p:cNvPr>
          <p:cNvSpPr txBox="1">
            <a:spLocks/>
          </p:cNvSpPr>
          <p:nvPr/>
        </p:nvSpPr>
        <p:spPr>
          <a:xfrm>
            <a:off x="106932" y="556480"/>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9" name="TextBox 18"/>
          <p:cNvSpPr txBox="1"/>
          <p:nvPr/>
        </p:nvSpPr>
        <p:spPr>
          <a:xfrm>
            <a:off x="2152072" y="1521627"/>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DISCUSSIONS &amp; CONCLUSIONS</a:t>
            </a:r>
          </a:p>
          <a:p>
            <a:pPr algn="ctr"/>
            <a:endParaRPr lang="en-US" sz="3500" dirty="0"/>
          </a:p>
        </p:txBody>
      </p:sp>
      <p:sp>
        <p:nvSpPr>
          <p:cNvPr id="20" name="Rectangle 19">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547931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3" name="TextBox 12">
            <a:extLst>
              <a:ext uri="{FF2B5EF4-FFF2-40B4-BE49-F238E27FC236}">
                <a16:creationId xmlns:a16="http://schemas.microsoft.com/office/drawing/2014/main" id="{A345B15D-E77C-4394-A1CC-D56B8E5EDE47}"/>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17</a:t>
            </a:r>
          </a:p>
        </p:txBody>
      </p:sp>
      <p:sp>
        <p:nvSpPr>
          <p:cNvPr id="2" name="TextBox 1"/>
          <p:cNvSpPr txBox="1"/>
          <p:nvPr/>
        </p:nvSpPr>
        <p:spPr>
          <a:xfrm>
            <a:off x="848557" y="2157247"/>
            <a:ext cx="10142333" cy="3539430"/>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Proxima Nova Rg" panose="02000506030000020004" charset="0"/>
              </a:rPr>
              <a:t>Active voice, short paragraph</a:t>
            </a:r>
          </a:p>
          <a:p>
            <a:pPr marL="457200" indent="-457200">
              <a:buFont typeface="Arial" panose="020B0604020202020204" pitchFamily="34" charset="0"/>
              <a:buChar char="•"/>
            </a:pPr>
            <a:r>
              <a:rPr lang="en-US" sz="2800" dirty="0">
                <a:latin typeface="Proxima Nova Rg" panose="02000506030000020004" charset="0"/>
              </a:rPr>
              <a:t>Individual reports:</a:t>
            </a:r>
          </a:p>
          <a:p>
            <a:pPr marL="914400" lvl="1" indent="-457200">
              <a:buFont typeface="Arial" panose="020B0604020202020204" pitchFamily="34" charset="0"/>
              <a:buChar char="•"/>
            </a:pPr>
            <a:r>
              <a:rPr lang="en-US" sz="2800" dirty="0">
                <a:latin typeface="Proxima Nova Rg" panose="02000506030000020004" charset="0"/>
              </a:rPr>
              <a:t>How did you contribute during the lab exercise?</a:t>
            </a:r>
          </a:p>
          <a:p>
            <a:pPr marL="914400" lvl="1" indent="-457200">
              <a:buFont typeface="Arial" panose="020B0604020202020204" pitchFamily="34" charset="0"/>
              <a:buChar char="•"/>
            </a:pPr>
            <a:r>
              <a:rPr lang="en-US" sz="2800" dirty="0">
                <a:latin typeface="Proxima Nova Rg" panose="02000506030000020004" charset="0"/>
              </a:rPr>
              <a:t>Why was your contribution important/significant?</a:t>
            </a:r>
          </a:p>
          <a:p>
            <a:pPr marL="457200" indent="-457200">
              <a:buFont typeface="Arial" panose="020B0604020202020204" pitchFamily="34" charset="0"/>
              <a:buChar char="•"/>
            </a:pPr>
            <a:r>
              <a:rPr lang="en-US" sz="2800" dirty="0">
                <a:latin typeface="Proxima Nova Rg" panose="02000506030000020004" charset="0"/>
              </a:rPr>
              <a:t>Team reports:</a:t>
            </a:r>
          </a:p>
          <a:p>
            <a:pPr marL="914400" lvl="1" indent="-457200">
              <a:buFont typeface="Arial" panose="020B0604020202020204" pitchFamily="34" charset="0"/>
              <a:buChar char="•"/>
            </a:pPr>
            <a:r>
              <a:rPr lang="en-US" sz="2800" dirty="0">
                <a:latin typeface="Proxima Nova Rg" panose="02000506030000020004" charset="0"/>
              </a:rPr>
              <a:t>How did each member contribute to the lab exercise?</a:t>
            </a:r>
          </a:p>
          <a:p>
            <a:pPr marL="914400" lvl="1" indent="-457200">
              <a:buFont typeface="Arial" panose="020B0604020202020204" pitchFamily="34" charset="0"/>
              <a:buChar char="•"/>
            </a:pPr>
            <a:r>
              <a:rPr lang="en-US" sz="2800" dirty="0">
                <a:latin typeface="Proxima Nova Rg" panose="02000506030000020004" charset="0"/>
              </a:rPr>
              <a:t>Why were their contributions important/significant?</a:t>
            </a:r>
          </a:p>
          <a:p>
            <a:pPr marL="914400" lvl="1" indent="-457200">
              <a:buFont typeface="Arial" panose="020B0604020202020204" pitchFamily="34" charset="0"/>
              <a:buChar char="•"/>
            </a:pPr>
            <a:r>
              <a:rPr lang="en-US" sz="2800" dirty="0">
                <a:latin typeface="Proxima Nova Rg" panose="02000506030000020004" charset="0"/>
              </a:rPr>
              <a:t>How did each member contribute to writing the report?</a:t>
            </a:r>
          </a:p>
        </p:txBody>
      </p:sp>
      <p:sp>
        <p:nvSpPr>
          <p:cNvPr id="3" name="Title 1">
            <a:extLst>
              <a:ext uri="{FF2B5EF4-FFF2-40B4-BE49-F238E27FC236}">
                <a16:creationId xmlns:a16="http://schemas.microsoft.com/office/drawing/2014/main" id="{90255FEA-3902-6C87-F92A-956D5455B1CC}"/>
              </a:ext>
            </a:extLst>
          </p:cNvPr>
          <p:cNvSpPr txBox="1">
            <a:spLocks/>
          </p:cNvSpPr>
          <p:nvPr/>
        </p:nvSpPr>
        <p:spPr>
          <a:xfrm>
            <a:off x="106932" y="556480"/>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4" name="TextBox 3">
            <a:extLst>
              <a:ext uri="{FF2B5EF4-FFF2-40B4-BE49-F238E27FC236}">
                <a16:creationId xmlns:a16="http://schemas.microsoft.com/office/drawing/2014/main" id="{AEB1E9BD-1987-616C-5D3C-8B54CA6F1E2D}"/>
              </a:ext>
            </a:extLst>
          </p:cNvPr>
          <p:cNvSpPr txBox="1"/>
          <p:nvPr/>
        </p:nvSpPr>
        <p:spPr>
          <a:xfrm>
            <a:off x="2152072" y="1521627"/>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CONTRIBUTION STATEMENT</a:t>
            </a:r>
          </a:p>
          <a:p>
            <a:pPr algn="ctr"/>
            <a:endParaRPr lang="en-US" sz="3500" dirty="0"/>
          </a:p>
        </p:txBody>
      </p:sp>
    </p:spTree>
    <p:extLst>
      <p:ext uri="{BB962C8B-B14F-4D97-AF65-F5344CB8AC3E}">
        <p14:creationId xmlns:p14="http://schemas.microsoft.com/office/powerpoint/2010/main" val="2978213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3" name="TextBox 12">
            <a:extLst>
              <a:ext uri="{FF2B5EF4-FFF2-40B4-BE49-F238E27FC236}">
                <a16:creationId xmlns:a16="http://schemas.microsoft.com/office/drawing/2014/main" id="{A345B15D-E77C-4394-A1CC-D56B8E5EDE47}"/>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18</a:t>
            </a:r>
          </a:p>
        </p:txBody>
      </p:sp>
      <p:pic>
        <p:nvPicPr>
          <p:cNvPr id="5" name="Picture 4">
            <a:extLst>
              <a:ext uri="{FF2B5EF4-FFF2-40B4-BE49-F238E27FC236}">
                <a16:creationId xmlns:a16="http://schemas.microsoft.com/office/drawing/2014/main" id="{782F8A96-396A-93E6-4CA9-BB9E6BDF968A}"/>
              </a:ext>
            </a:extLst>
          </p:cNvPr>
          <p:cNvPicPr>
            <a:picLocks noChangeAspect="1"/>
          </p:cNvPicPr>
          <p:nvPr/>
        </p:nvPicPr>
        <p:blipFill rotWithShape="1">
          <a:blip r:embed="rId5"/>
          <a:srcRect l="11208" t="2952" r="9587" b="9867"/>
          <a:stretch/>
        </p:blipFill>
        <p:spPr>
          <a:xfrm>
            <a:off x="1397390" y="2379806"/>
            <a:ext cx="9593500" cy="3530304"/>
          </a:xfrm>
          <a:prstGeom prst="rect">
            <a:avLst/>
          </a:prstGeom>
        </p:spPr>
      </p:pic>
      <p:sp>
        <p:nvSpPr>
          <p:cNvPr id="6" name="Title 1">
            <a:extLst>
              <a:ext uri="{FF2B5EF4-FFF2-40B4-BE49-F238E27FC236}">
                <a16:creationId xmlns:a16="http://schemas.microsoft.com/office/drawing/2014/main" id="{4259C8BF-095D-F1C7-F2F1-B9173A114D79}"/>
              </a:ext>
            </a:extLst>
          </p:cNvPr>
          <p:cNvSpPr txBox="1">
            <a:spLocks/>
          </p:cNvSpPr>
          <p:nvPr/>
        </p:nvSpPr>
        <p:spPr>
          <a:xfrm>
            <a:off x="106932" y="556480"/>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1" name="TextBox 10">
            <a:extLst>
              <a:ext uri="{FF2B5EF4-FFF2-40B4-BE49-F238E27FC236}">
                <a16:creationId xmlns:a16="http://schemas.microsoft.com/office/drawing/2014/main" id="{1593E7D6-DC81-F3CF-B2B8-24056FC4A5E3}"/>
              </a:ext>
            </a:extLst>
          </p:cNvPr>
          <p:cNvSpPr txBox="1"/>
          <p:nvPr/>
        </p:nvSpPr>
        <p:spPr>
          <a:xfrm>
            <a:off x="1524000" y="1521627"/>
            <a:ext cx="9144000" cy="1708160"/>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CONTRIBUTION STATEMENT EXAMPLE</a:t>
            </a:r>
          </a:p>
          <a:p>
            <a:pPr algn="ctr"/>
            <a:endParaRPr lang="en-US" sz="3500" dirty="0"/>
          </a:p>
        </p:txBody>
      </p:sp>
    </p:spTree>
    <p:extLst>
      <p:ext uri="{BB962C8B-B14F-4D97-AF65-F5344CB8AC3E}">
        <p14:creationId xmlns:p14="http://schemas.microsoft.com/office/powerpoint/2010/main" val="28575201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0" name="Picture 9">
            <a:extLst>
              <a:ext uri="{FF2B5EF4-FFF2-40B4-BE49-F238E27FC236}">
                <a16:creationId xmlns:a16="http://schemas.microsoft.com/office/drawing/2014/main" id="{AC846A1F-9833-B748-B1B5-D7D2BF122BBD}"/>
              </a:ext>
            </a:extLst>
          </p:cNvPr>
          <p:cNvPicPr>
            <a:picLocks noChangeAspect="1"/>
          </p:cNvPicPr>
          <p:nvPr/>
        </p:nvPicPr>
        <p:blipFill rotWithShape="1">
          <a:blip r:embed="rId4"/>
          <a:srcRect l="33437" t="16111" r="32500" b="17963"/>
          <a:stretch/>
        </p:blipFill>
        <p:spPr>
          <a:xfrm>
            <a:off x="923636" y="2061785"/>
            <a:ext cx="10427855" cy="4242065"/>
          </a:xfrm>
          <a:prstGeom prst="rect">
            <a:avLst/>
          </a:prstGeom>
        </p:spPr>
      </p:pic>
      <p:pic>
        <p:nvPicPr>
          <p:cNvPr id="13" name="Picture 12"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4" name="TextBox 13">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19</a:t>
            </a:r>
          </a:p>
        </p:txBody>
      </p:sp>
      <p:sp>
        <p:nvSpPr>
          <p:cNvPr id="16" name="Title 1">
            <a:extLst>
              <a:ext uri="{FF2B5EF4-FFF2-40B4-BE49-F238E27FC236}">
                <a16:creationId xmlns:a16="http://schemas.microsoft.com/office/drawing/2014/main" id="{B3D24E8D-FD5C-460C-99AC-B8CB709D7CE0}"/>
              </a:ext>
            </a:extLst>
          </p:cNvPr>
          <p:cNvSpPr txBox="1">
            <a:spLocks/>
          </p:cNvSpPr>
          <p:nvPr/>
        </p:nvSpPr>
        <p:spPr>
          <a:xfrm>
            <a:off x="106932" y="548319"/>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7" name="TextBox 16"/>
          <p:cNvSpPr txBox="1"/>
          <p:nvPr/>
        </p:nvSpPr>
        <p:spPr>
          <a:xfrm>
            <a:off x="2152072" y="1508157"/>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WORKS CITED</a:t>
            </a:r>
          </a:p>
          <a:p>
            <a:pPr algn="ctr"/>
            <a:endParaRPr lang="en-US" sz="3500" dirty="0"/>
          </a:p>
        </p:txBody>
      </p:sp>
    </p:spTree>
    <p:extLst>
      <p:ext uri="{BB962C8B-B14F-4D97-AF65-F5344CB8AC3E}">
        <p14:creationId xmlns:p14="http://schemas.microsoft.com/office/powerpoint/2010/main" val="3100406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9DC25-0BA2-4267-8BF2-B94F6BE5816C}"/>
              </a:ext>
            </a:extLst>
          </p:cNvPr>
          <p:cNvSpPr>
            <a:spLocks noGrp="1"/>
          </p:cNvSpPr>
          <p:nvPr>
            <p:ph type="ctrTitle"/>
          </p:nvPr>
        </p:nvSpPr>
        <p:spPr>
          <a:xfrm>
            <a:off x="1637730" y="827033"/>
            <a:ext cx="8889242" cy="965147"/>
          </a:xfrm>
        </p:spPr>
        <p:txBody>
          <a:bodyPr>
            <a:normAutofit/>
          </a:bodyPr>
          <a:lstStyle/>
          <a:p>
            <a:r>
              <a:rPr lang="en-US" sz="5400" dirty="0">
                <a:latin typeface="Gotham Medium" pitchFamily="50" charset="0"/>
              </a:rPr>
              <a:t>AGENDA</a:t>
            </a:r>
          </a:p>
        </p:txBody>
      </p:sp>
      <p:sp>
        <p:nvSpPr>
          <p:cNvPr id="3" name="Subtitle 2">
            <a:extLst>
              <a:ext uri="{FF2B5EF4-FFF2-40B4-BE49-F238E27FC236}">
                <a16:creationId xmlns:a16="http://schemas.microsoft.com/office/drawing/2014/main" id="{5CCE3B30-923C-4344-A43D-814F7C6CF015}"/>
              </a:ext>
            </a:extLst>
          </p:cNvPr>
          <p:cNvSpPr>
            <a:spLocks noGrp="1"/>
          </p:cNvSpPr>
          <p:nvPr>
            <p:ph type="subTitle" idx="1"/>
          </p:nvPr>
        </p:nvSpPr>
        <p:spPr>
          <a:xfrm>
            <a:off x="1364775" y="2097280"/>
            <a:ext cx="9435151" cy="3556324"/>
          </a:xfrm>
        </p:spPr>
        <p:txBody>
          <a:bodyPr anchor="ctr">
            <a:normAutofit/>
          </a:bodyPr>
          <a:lstStyle/>
          <a:p>
            <a:pPr marL="342900" indent="-342900" algn="l">
              <a:buFont typeface="Arial" panose="020B0604020202020204" pitchFamily="34" charset="0"/>
              <a:buChar char="•"/>
            </a:pPr>
            <a:r>
              <a:rPr lang="en-US" sz="2800" dirty="0">
                <a:latin typeface="Proxima Nova Rg" panose="02000506030000020004" pitchFamily="2" charset="0"/>
              </a:rPr>
              <a:t>Engineering Beyond the Classroom</a:t>
            </a:r>
          </a:p>
          <a:p>
            <a:pPr marL="342900" indent="-342900" algn="l">
              <a:buFont typeface="Arial" panose="020B0604020202020204" pitchFamily="34" charset="0"/>
              <a:buChar char="•"/>
            </a:pPr>
            <a:r>
              <a:rPr lang="en-US" sz="2800" dirty="0">
                <a:latin typeface="Proxima Nova Rg" panose="02000506030000020004" pitchFamily="2" charset="0"/>
              </a:rPr>
              <a:t>Technical Writing </a:t>
            </a:r>
          </a:p>
          <a:p>
            <a:pPr marL="342900" indent="-342900" algn="l">
              <a:buFont typeface="Arial" panose="020B0604020202020204" pitchFamily="34" charset="0"/>
              <a:buChar char="•"/>
            </a:pPr>
            <a:r>
              <a:rPr lang="en-US" sz="2800" dirty="0">
                <a:latin typeface="Proxima Nova Rg" panose="02000506030000020004" pitchFamily="2" charset="0"/>
              </a:rPr>
              <a:t>Citing Sources</a:t>
            </a:r>
          </a:p>
          <a:p>
            <a:pPr marL="342900" indent="-342900" algn="l">
              <a:buFont typeface="Arial" panose="020B0604020202020204" pitchFamily="34" charset="0"/>
              <a:buChar char="•"/>
            </a:pPr>
            <a:r>
              <a:rPr lang="en-US" sz="2800" dirty="0">
                <a:latin typeface="Proxima Nova Rg" panose="02000506030000020004" pitchFamily="2" charset="0"/>
              </a:rPr>
              <a:t>Microsoft Project</a:t>
            </a:r>
          </a:p>
          <a:p>
            <a:pPr marL="342900" indent="-342900" algn="l">
              <a:buFont typeface="Arial" panose="020B0604020202020204" pitchFamily="34" charset="0"/>
              <a:buChar char="•"/>
            </a:pPr>
            <a:r>
              <a:rPr lang="en-US" sz="2800" dirty="0">
                <a:latin typeface="Proxima Nova Rg" panose="02000506030000020004" pitchFamily="2" charset="0"/>
              </a:rPr>
              <a:t>Introduction to Semester Long Design Projects </a:t>
            </a:r>
          </a:p>
        </p:txBody>
      </p:sp>
      <p:cxnSp>
        <p:nvCxnSpPr>
          <p:cNvPr id="5" name="Straight Connector 4">
            <a:extLst>
              <a:ext uri="{FF2B5EF4-FFF2-40B4-BE49-F238E27FC236}">
                <a16:creationId xmlns:a16="http://schemas.microsoft.com/office/drawing/2014/main" id="{983FF81A-ABFC-4B49-B288-68646E07F2FD}"/>
              </a:ext>
            </a:extLst>
          </p:cNvPr>
          <p:cNvCxnSpPr>
            <a:cxnSpLocks/>
          </p:cNvCxnSpPr>
          <p:nvPr/>
        </p:nvCxnSpPr>
        <p:spPr>
          <a:xfrm>
            <a:off x="946860" y="2958353"/>
            <a:ext cx="0" cy="1834179"/>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2"/>
          <a:stretch>
            <a:fillRect/>
          </a:stretch>
        </p:blipFill>
        <p:spPr>
          <a:xfrm>
            <a:off x="71552" y="6377447"/>
            <a:ext cx="2586446" cy="402883"/>
          </a:xfrm>
          <a:prstGeom prst="rect">
            <a:avLst/>
          </a:prstGeom>
        </p:spPr>
      </p:pic>
      <p:pic>
        <p:nvPicPr>
          <p:cNvPr id="11" name="Picture 10"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3" name="TextBox 12">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2</a:t>
            </a:r>
          </a:p>
        </p:txBody>
      </p:sp>
    </p:spTree>
    <p:extLst>
      <p:ext uri="{BB962C8B-B14F-4D97-AF65-F5344CB8AC3E}">
        <p14:creationId xmlns:p14="http://schemas.microsoft.com/office/powerpoint/2010/main" val="33144157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sp>
        <p:nvSpPr>
          <p:cNvPr id="11" name="Rectangle 10">
            <a:extLst>
              <a:ext uri="{FF2B5EF4-FFF2-40B4-BE49-F238E27FC236}">
                <a16:creationId xmlns:a16="http://schemas.microsoft.com/office/drawing/2014/main" id="{2D8FD043-6097-7C49-A570-3864AAAB055A}"/>
              </a:ext>
            </a:extLst>
          </p:cNvPr>
          <p:cNvSpPr/>
          <p:nvPr/>
        </p:nvSpPr>
        <p:spPr>
          <a:xfrm>
            <a:off x="806309" y="2685422"/>
            <a:ext cx="6381482" cy="2677656"/>
          </a:xfrm>
          <a:prstGeom prst="rect">
            <a:avLst/>
          </a:prstGeom>
        </p:spPr>
        <p:txBody>
          <a:bodyPr wrap="square">
            <a:spAutoFit/>
          </a:bodyPr>
          <a:lstStyle/>
          <a:p>
            <a:pPr marL="342900" indent="-342900">
              <a:buFont typeface="Arial" panose="020B0604020202020204" pitchFamily="34" charset="0"/>
              <a:buChar char="•"/>
            </a:pPr>
            <a:r>
              <a:rPr lang="en-US" sz="2800" dirty="0">
                <a:latin typeface="Proxima Nova Rg" panose="02000506030000020004" pitchFamily="2" charset="77"/>
              </a:rPr>
              <a:t>Google &amp; Wikipedia </a:t>
            </a:r>
          </a:p>
          <a:p>
            <a:pPr marL="342900" indent="-342900">
              <a:buFont typeface="Arial" panose="020B0604020202020204" pitchFamily="34" charset="0"/>
              <a:buChar char="•"/>
            </a:pPr>
            <a:r>
              <a:rPr lang="en-US" sz="2800" dirty="0">
                <a:latin typeface="Proxima Nova Rg" panose="02000506030000020004" pitchFamily="2" charset="77"/>
              </a:rPr>
              <a:t>Google Scholar </a:t>
            </a:r>
          </a:p>
          <a:p>
            <a:pPr marL="342900" indent="-342900">
              <a:buFont typeface="Arial" panose="020B0604020202020204" pitchFamily="34" charset="0"/>
              <a:buChar char="•"/>
            </a:pPr>
            <a:r>
              <a:rPr lang="en-US" sz="2800" dirty="0">
                <a:latin typeface="Proxima Nova Rg" panose="02000506030000020004" pitchFamily="2" charset="77"/>
              </a:rPr>
              <a:t>NYU Libraries’ </a:t>
            </a:r>
            <a:r>
              <a:rPr lang="en-US" sz="2800" dirty="0" err="1">
                <a:latin typeface="Proxima Nova Rg" panose="02000506030000020004" pitchFamily="2" charset="77"/>
              </a:rPr>
              <a:t>BobCat</a:t>
            </a:r>
            <a:endParaRPr lang="en-US" sz="2800" dirty="0">
              <a:latin typeface="Proxima Nova Rg" panose="02000506030000020004" pitchFamily="2" charset="77"/>
            </a:endParaRPr>
          </a:p>
          <a:p>
            <a:pPr marL="342900" indent="-342900">
              <a:buFont typeface="Arial" panose="020B0604020202020204" pitchFamily="34" charset="0"/>
              <a:buChar char="•"/>
            </a:pPr>
            <a:r>
              <a:rPr lang="en-US" sz="2800" dirty="0">
                <a:latin typeface="Proxima Nova Rg" panose="02000506030000020004" pitchFamily="2" charset="77"/>
              </a:rPr>
              <a:t>Textbooks</a:t>
            </a:r>
          </a:p>
          <a:p>
            <a:pPr marL="800100" lvl="1" indent="-342900">
              <a:buFont typeface="Arial" panose="020B0604020202020204" pitchFamily="34" charset="0"/>
              <a:buChar char="•"/>
            </a:pPr>
            <a:r>
              <a:rPr lang="en-US" sz="2800" dirty="0">
                <a:latin typeface="Proxima Nova Rg" panose="02000506030000020004" pitchFamily="2" charset="77"/>
              </a:rPr>
              <a:t>Electronic or physical copies</a:t>
            </a:r>
          </a:p>
          <a:p>
            <a:pPr marL="800100" lvl="1" indent="-342900">
              <a:buFont typeface="Arial" panose="020B0604020202020204" pitchFamily="34" charset="0"/>
              <a:buChar char="•"/>
            </a:pPr>
            <a:r>
              <a:rPr lang="en-US" sz="2800" dirty="0">
                <a:latin typeface="Proxima Nova Rg" panose="02000506030000020004" pitchFamily="2" charset="77"/>
              </a:rPr>
              <a:t>FE Reference Manual</a:t>
            </a:r>
          </a:p>
        </p:txBody>
      </p:sp>
      <p:pic>
        <p:nvPicPr>
          <p:cNvPr id="2" name="Picture 1">
            <a:extLst>
              <a:ext uri="{FF2B5EF4-FFF2-40B4-BE49-F238E27FC236}">
                <a16:creationId xmlns:a16="http://schemas.microsoft.com/office/drawing/2014/main" id="{BCA281EF-1B17-7044-AC70-341DBC1110CA}"/>
              </a:ext>
            </a:extLst>
          </p:cNvPr>
          <p:cNvPicPr>
            <a:picLocks noChangeAspect="1"/>
          </p:cNvPicPr>
          <p:nvPr/>
        </p:nvPicPr>
        <p:blipFill>
          <a:blip r:embed="rId4"/>
          <a:stretch>
            <a:fillRect/>
          </a:stretch>
        </p:blipFill>
        <p:spPr>
          <a:xfrm>
            <a:off x="6815275" y="2894259"/>
            <a:ext cx="4626284" cy="1566190"/>
          </a:xfrm>
          <a:prstGeom prst="rect">
            <a:avLst/>
          </a:prstGeom>
        </p:spPr>
      </p:pic>
      <p:pic>
        <p:nvPicPr>
          <p:cNvPr id="10" name="Picture 9"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4" name="TextBox 13">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20</a:t>
            </a:r>
          </a:p>
        </p:txBody>
      </p:sp>
      <p:sp>
        <p:nvSpPr>
          <p:cNvPr id="16" name="Title 1">
            <a:extLst>
              <a:ext uri="{FF2B5EF4-FFF2-40B4-BE49-F238E27FC236}">
                <a16:creationId xmlns:a16="http://schemas.microsoft.com/office/drawing/2014/main" id="{B3D24E8D-FD5C-460C-99AC-B8CB709D7CE0}"/>
              </a:ext>
            </a:extLst>
          </p:cNvPr>
          <p:cNvSpPr txBox="1">
            <a:spLocks/>
          </p:cNvSpPr>
          <p:nvPr/>
        </p:nvSpPr>
        <p:spPr>
          <a:xfrm>
            <a:off x="106932" y="548319"/>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17" name="TextBox 16"/>
          <p:cNvSpPr txBox="1"/>
          <p:nvPr/>
        </p:nvSpPr>
        <p:spPr>
          <a:xfrm>
            <a:off x="2152072" y="1515871"/>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FINDING SOURCES</a:t>
            </a:r>
          </a:p>
          <a:p>
            <a:pPr algn="ctr"/>
            <a:endParaRPr lang="en-US" sz="3500" dirty="0"/>
          </a:p>
        </p:txBody>
      </p:sp>
    </p:spTree>
    <p:extLst>
      <p:ext uri="{BB962C8B-B14F-4D97-AF65-F5344CB8AC3E}">
        <p14:creationId xmlns:p14="http://schemas.microsoft.com/office/powerpoint/2010/main" val="25123476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9DC25-0BA2-4267-8BF2-B94F6BE5816C}"/>
              </a:ext>
            </a:extLst>
          </p:cNvPr>
          <p:cNvSpPr>
            <a:spLocks noGrp="1"/>
          </p:cNvSpPr>
          <p:nvPr>
            <p:ph type="ctrTitle"/>
          </p:nvPr>
        </p:nvSpPr>
        <p:spPr>
          <a:xfrm>
            <a:off x="892629" y="2834643"/>
            <a:ext cx="10406742" cy="923519"/>
          </a:xfrm>
        </p:spPr>
        <p:txBody>
          <a:bodyPr>
            <a:normAutofit/>
          </a:bodyPr>
          <a:lstStyle/>
          <a:p>
            <a:r>
              <a:rPr lang="en-US" sz="5400" dirty="0">
                <a:latin typeface="Gotham Medium" pitchFamily="50" charset="0"/>
              </a:rPr>
              <a:t>QUESTIONS?</a:t>
            </a:r>
          </a:p>
        </p:txBody>
      </p:sp>
      <p:cxnSp>
        <p:nvCxnSpPr>
          <p:cNvPr id="5" name="Straight Connector 4">
            <a:extLst>
              <a:ext uri="{FF2B5EF4-FFF2-40B4-BE49-F238E27FC236}">
                <a16:creationId xmlns:a16="http://schemas.microsoft.com/office/drawing/2014/main" id="{983FF81A-ABFC-4B49-B288-68646E07F2FD}"/>
              </a:ext>
            </a:extLst>
          </p:cNvPr>
          <p:cNvCxnSpPr>
            <a:cxnSpLocks/>
          </p:cNvCxnSpPr>
          <p:nvPr/>
        </p:nvCxnSpPr>
        <p:spPr>
          <a:xfrm>
            <a:off x="4669971" y="3989354"/>
            <a:ext cx="2852058"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2"/>
          <a:stretch>
            <a:fillRect/>
          </a:stretch>
        </p:blipFill>
        <p:spPr>
          <a:xfrm>
            <a:off x="83237" y="6393031"/>
            <a:ext cx="2586446" cy="402883"/>
          </a:xfrm>
          <a:prstGeom prst="rect">
            <a:avLst/>
          </a:prstGeom>
        </p:spPr>
      </p:pic>
      <p:pic>
        <p:nvPicPr>
          <p:cNvPr id="11" name="Picture 10"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Tree>
    <p:extLst>
      <p:ext uri="{BB962C8B-B14F-4D97-AF65-F5344CB8AC3E}">
        <p14:creationId xmlns:p14="http://schemas.microsoft.com/office/powerpoint/2010/main" val="36247327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9DC25-0BA2-4267-8BF2-B94F6BE5816C}"/>
              </a:ext>
            </a:extLst>
          </p:cNvPr>
          <p:cNvSpPr>
            <a:spLocks noGrp="1"/>
          </p:cNvSpPr>
          <p:nvPr>
            <p:ph type="ctrTitle"/>
          </p:nvPr>
        </p:nvSpPr>
        <p:spPr>
          <a:xfrm>
            <a:off x="1025562" y="1607340"/>
            <a:ext cx="10140876" cy="2387600"/>
          </a:xfrm>
        </p:spPr>
        <p:txBody>
          <a:bodyPr>
            <a:normAutofit/>
          </a:bodyPr>
          <a:lstStyle/>
          <a:p>
            <a:r>
              <a:rPr lang="en-US" sz="5400" dirty="0">
                <a:latin typeface="Gotham Medium" pitchFamily="50" charset="0"/>
              </a:rPr>
              <a:t>ENGINEERING BEYOND THE CLASSROOM</a:t>
            </a:r>
          </a:p>
        </p:txBody>
      </p:sp>
      <p:cxnSp>
        <p:nvCxnSpPr>
          <p:cNvPr id="5" name="Straight Connector 4">
            <a:extLst>
              <a:ext uri="{FF2B5EF4-FFF2-40B4-BE49-F238E27FC236}">
                <a16:creationId xmlns:a16="http://schemas.microsoft.com/office/drawing/2014/main" id="{983FF81A-ABFC-4B49-B288-68646E07F2FD}"/>
              </a:ext>
            </a:extLst>
          </p:cNvPr>
          <p:cNvCxnSpPr>
            <a:cxnSpLocks/>
          </p:cNvCxnSpPr>
          <p:nvPr/>
        </p:nvCxnSpPr>
        <p:spPr>
          <a:xfrm>
            <a:off x="4193177" y="4184525"/>
            <a:ext cx="3762104"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CDA7024F-D248-4EF6-9CD3-DD357A9199C4}"/>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0A1CAF8-DB5A-4A6D-BBB2-4D89C575D2C4}"/>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F8109B66-0296-4DA0-97B5-15803D47E000}"/>
              </a:ext>
            </a:extLst>
          </p:cNvPr>
          <p:cNvPicPr>
            <a:picLocks noChangeAspect="1"/>
          </p:cNvPicPr>
          <p:nvPr/>
        </p:nvPicPr>
        <p:blipFill>
          <a:blip r:embed="rId2"/>
          <a:stretch>
            <a:fillRect/>
          </a:stretch>
        </p:blipFill>
        <p:spPr>
          <a:xfrm>
            <a:off x="83237" y="6393031"/>
            <a:ext cx="2586446" cy="402883"/>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Tree>
    <p:extLst>
      <p:ext uri="{BB962C8B-B14F-4D97-AF65-F5344CB8AC3E}">
        <p14:creationId xmlns:p14="http://schemas.microsoft.com/office/powerpoint/2010/main" val="3588856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2"/>
          <a:stretch>
            <a:fillRect/>
          </a:stretch>
        </p:blipFill>
        <p:spPr>
          <a:xfrm>
            <a:off x="83237" y="6393031"/>
            <a:ext cx="2586446" cy="402883"/>
          </a:xfrm>
          <a:prstGeom prst="rect">
            <a:avLst/>
          </a:prstGeom>
        </p:spPr>
      </p:pic>
      <p:sp>
        <p:nvSpPr>
          <p:cNvPr id="15" name="Title 1">
            <a:extLst>
              <a:ext uri="{FF2B5EF4-FFF2-40B4-BE49-F238E27FC236}">
                <a16:creationId xmlns:a16="http://schemas.microsoft.com/office/drawing/2014/main" id="{B3D24E8D-FD5C-460C-99AC-B8CB709D7CE0}"/>
              </a:ext>
            </a:extLst>
          </p:cNvPr>
          <p:cNvSpPr txBox="1">
            <a:spLocks/>
          </p:cNvSpPr>
          <p:nvPr/>
        </p:nvSpPr>
        <p:spPr>
          <a:xfrm>
            <a:off x="564107" y="1181289"/>
            <a:ext cx="11063786"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Gotham Medium" panose="02000603030000020004" pitchFamily="2" charset="0"/>
              </a:rPr>
              <a:t>ENGINEERING BEYOND THE CLASSROOM</a:t>
            </a:r>
          </a:p>
        </p:txBody>
      </p:sp>
      <p:sp>
        <p:nvSpPr>
          <p:cNvPr id="10" name="Rectangle 9">
            <a:extLst>
              <a:ext uri="{FF2B5EF4-FFF2-40B4-BE49-F238E27FC236}">
                <a16:creationId xmlns:a16="http://schemas.microsoft.com/office/drawing/2014/main" id="{FA39A8A3-571A-5E46-A278-A84BEC19B38C}"/>
              </a:ext>
            </a:extLst>
          </p:cNvPr>
          <p:cNvSpPr/>
          <p:nvPr/>
        </p:nvSpPr>
        <p:spPr>
          <a:xfrm>
            <a:off x="677400" y="2089503"/>
            <a:ext cx="6557763" cy="1384995"/>
          </a:xfrm>
          <a:prstGeom prst="rect">
            <a:avLst/>
          </a:prstGeom>
        </p:spPr>
        <p:txBody>
          <a:bodyPr wrap="square">
            <a:spAutoFit/>
          </a:bodyPr>
          <a:lstStyle/>
          <a:p>
            <a:r>
              <a:rPr lang="en-US" sz="2800" dirty="0">
                <a:solidFill>
                  <a:srgbClr val="57068C"/>
                </a:solidFill>
                <a:latin typeface="Proxima Nova Lt" panose="02000506030000020004" pitchFamily="50" charset="0"/>
              </a:rPr>
              <a:t>Professional Societies</a:t>
            </a:r>
          </a:p>
          <a:p>
            <a:pPr marL="342900" indent="-342900">
              <a:buFont typeface="Arial" panose="020B0604020202020204" pitchFamily="34" charset="0"/>
              <a:buChar char="•"/>
            </a:pPr>
            <a:r>
              <a:rPr lang="en-US" sz="2800" dirty="0">
                <a:latin typeface="Proxima Nova Rg" panose="02000506030000020004" pitchFamily="2" charset="0"/>
              </a:rPr>
              <a:t>Majors &amp; disciplines</a:t>
            </a:r>
          </a:p>
          <a:p>
            <a:pPr marL="342900" indent="-342900">
              <a:buFont typeface="Arial" panose="020B0604020202020204" pitchFamily="34" charset="0"/>
              <a:buChar char="•"/>
            </a:pPr>
            <a:r>
              <a:rPr lang="en-US" sz="2800" dirty="0">
                <a:latin typeface="Proxima Nova Rg" panose="02000506030000020004" pitchFamily="2" charset="77"/>
              </a:rPr>
              <a:t>Honors programs and career building</a:t>
            </a:r>
          </a:p>
        </p:txBody>
      </p:sp>
      <p:pic>
        <p:nvPicPr>
          <p:cNvPr id="3" name="Picture 2" descr="A picture containing drawing, clock&#10;&#10;Description automatically generated">
            <a:extLst>
              <a:ext uri="{FF2B5EF4-FFF2-40B4-BE49-F238E27FC236}">
                <a16:creationId xmlns:a16="http://schemas.microsoft.com/office/drawing/2014/main" id="{F44BDB82-C18B-1441-9956-F5B2C824CF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30488" y="2417928"/>
            <a:ext cx="3810000" cy="1460500"/>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0CBB52E6-C3CD-8F48-92C5-CC13EA8E8C57}"/>
              </a:ext>
            </a:extLst>
          </p:cNvPr>
          <p:cNvPicPr>
            <a:picLocks noChangeAspect="1"/>
          </p:cNvPicPr>
          <p:nvPr/>
        </p:nvPicPr>
        <p:blipFill rotWithShape="1">
          <a:blip r:embed="rId4">
            <a:extLst>
              <a:ext uri="{28A0092B-C50C-407E-A947-70E740481C1C}">
                <a14:useLocalDpi xmlns:a14="http://schemas.microsoft.com/office/drawing/2010/main" val="0"/>
              </a:ext>
            </a:extLst>
          </a:blip>
          <a:srcRect t="21568" b="23040"/>
          <a:stretch/>
        </p:blipFill>
        <p:spPr>
          <a:xfrm>
            <a:off x="7869382" y="4083268"/>
            <a:ext cx="3371106" cy="1593443"/>
          </a:xfrm>
          <a:prstGeom prst="rect">
            <a:avLst/>
          </a:prstGeom>
        </p:spPr>
      </p:pic>
      <p:sp>
        <p:nvSpPr>
          <p:cNvPr id="6" name="Rectangle 5">
            <a:extLst>
              <a:ext uri="{FF2B5EF4-FFF2-40B4-BE49-F238E27FC236}">
                <a16:creationId xmlns:a16="http://schemas.microsoft.com/office/drawing/2014/main" id="{9F3464A9-D361-074F-91A2-68A54C30AAE5}"/>
              </a:ext>
            </a:extLst>
          </p:cNvPr>
          <p:cNvSpPr/>
          <p:nvPr/>
        </p:nvSpPr>
        <p:spPr>
          <a:xfrm>
            <a:off x="677399" y="3479416"/>
            <a:ext cx="6317289" cy="1384995"/>
          </a:xfrm>
          <a:prstGeom prst="rect">
            <a:avLst/>
          </a:prstGeom>
        </p:spPr>
        <p:txBody>
          <a:bodyPr wrap="square">
            <a:spAutoFit/>
          </a:bodyPr>
          <a:lstStyle/>
          <a:p>
            <a:r>
              <a:rPr lang="en-US" sz="2800" b="1" dirty="0">
                <a:solidFill>
                  <a:srgbClr val="57068C"/>
                </a:solidFill>
                <a:latin typeface="Proxima Nova Lt" panose="02000506030000020004" pitchFamily="50" charset="0"/>
              </a:rPr>
              <a:t>Blogs &amp; News Sources</a:t>
            </a:r>
          </a:p>
          <a:p>
            <a:pPr marL="342900" indent="-342900">
              <a:buFont typeface="Arial" panose="020B0604020202020204" pitchFamily="34" charset="0"/>
              <a:buChar char="•"/>
            </a:pPr>
            <a:r>
              <a:rPr lang="en-US" sz="2800" dirty="0">
                <a:latin typeface="Proxima Nova Rg" panose="02000506030000020004" pitchFamily="2" charset="0"/>
              </a:rPr>
              <a:t>MIT Technology Review, TechCrunch, Wired</a:t>
            </a:r>
          </a:p>
        </p:txBody>
      </p:sp>
      <p:sp>
        <p:nvSpPr>
          <p:cNvPr id="11" name="Rectangle 10">
            <a:extLst>
              <a:ext uri="{FF2B5EF4-FFF2-40B4-BE49-F238E27FC236}">
                <a16:creationId xmlns:a16="http://schemas.microsoft.com/office/drawing/2014/main" id="{2A5C2E80-9B75-F242-A019-602BC200419D}"/>
              </a:ext>
            </a:extLst>
          </p:cNvPr>
          <p:cNvSpPr/>
          <p:nvPr/>
        </p:nvSpPr>
        <p:spPr>
          <a:xfrm>
            <a:off x="677400" y="4862600"/>
            <a:ext cx="8379514" cy="1384995"/>
          </a:xfrm>
          <a:prstGeom prst="rect">
            <a:avLst/>
          </a:prstGeom>
        </p:spPr>
        <p:txBody>
          <a:bodyPr wrap="square">
            <a:spAutoFit/>
          </a:bodyPr>
          <a:lstStyle/>
          <a:p>
            <a:r>
              <a:rPr lang="en-US" sz="2800" b="1" dirty="0">
                <a:solidFill>
                  <a:srgbClr val="57068C"/>
                </a:solidFill>
                <a:latin typeface="Proxima Nova Lt" panose="02000506030000020004" pitchFamily="50" charset="0"/>
              </a:rPr>
              <a:t>Professional Engineering License</a:t>
            </a:r>
          </a:p>
          <a:p>
            <a:pPr marL="342900" indent="-342900">
              <a:buFont typeface="Arial" panose="020B0604020202020204" pitchFamily="34" charset="0"/>
              <a:buChar char="•"/>
            </a:pPr>
            <a:r>
              <a:rPr lang="en-US" sz="2800" dirty="0">
                <a:latin typeface="Proxima Nova Rg" panose="02000506030000020004" pitchFamily="2" charset="77"/>
              </a:rPr>
              <a:t>Fundamentals of Engineering Exam</a:t>
            </a:r>
          </a:p>
          <a:p>
            <a:pPr marL="342900" indent="-342900">
              <a:buFont typeface="Arial" panose="020B0604020202020204" pitchFamily="34" charset="0"/>
              <a:buChar char="•"/>
            </a:pPr>
            <a:r>
              <a:rPr lang="en-US" sz="2800" dirty="0">
                <a:latin typeface="Proxima Nova Rg" panose="02000506030000020004" pitchFamily="2" charset="77"/>
              </a:rPr>
              <a:t>PE Exam/Graduate School/Continuing Education</a:t>
            </a:r>
          </a:p>
        </p:txBody>
      </p:sp>
      <p:pic>
        <p:nvPicPr>
          <p:cNvPr id="14" name="Picture 13"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6" name="TextBox 15">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4</a:t>
            </a:r>
          </a:p>
        </p:txBody>
      </p:sp>
    </p:spTree>
    <p:extLst>
      <p:ext uri="{BB962C8B-B14F-4D97-AF65-F5344CB8AC3E}">
        <p14:creationId xmlns:p14="http://schemas.microsoft.com/office/powerpoint/2010/main" val="2635737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2"/>
          <a:stretch>
            <a:fillRect/>
          </a:stretch>
        </p:blipFill>
        <p:spPr>
          <a:xfrm>
            <a:off x="83237" y="6393031"/>
            <a:ext cx="2586446" cy="402883"/>
          </a:xfrm>
          <a:prstGeom prst="rect">
            <a:avLst/>
          </a:prstGeom>
        </p:spPr>
      </p:pic>
      <p:sp>
        <p:nvSpPr>
          <p:cNvPr id="15" name="Title 1">
            <a:extLst>
              <a:ext uri="{FF2B5EF4-FFF2-40B4-BE49-F238E27FC236}">
                <a16:creationId xmlns:a16="http://schemas.microsoft.com/office/drawing/2014/main" id="{B3D24E8D-FD5C-460C-99AC-B8CB709D7CE0}"/>
              </a:ext>
            </a:extLst>
          </p:cNvPr>
          <p:cNvSpPr txBox="1">
            <a:spLocks/>
          </p:cNvSpPr>
          <p:nvPr/>
        </p:nvSpPr>
        <p:spPr>
          <a:xfrm>
            <a:off x="564107" y="1162694"/>
            <a:ext cx="11063786"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Gotham Medium" panose="02000603030000020004" pitchFamily="2" charset="0"/>
              </a:rPr>
              <a:t>ENGINEERING BEYOND THE CLASSROOM</a:t>
            </a:r>
          </a:p>
        </p:txBody>
      </p:sp>
      <p:sp>
        <p:nvSpPr>
          <p:cNvPr id="10" name="Rectangle 9">
            <a:extLst>
              <a:ext uri="{FF2B5EF4-FFF2-40B4-BE49-F238E27FC236}">
                <a16:creationId xmlns:a16="http://schemas.microsoft.com/office/drawing/2014/main" id="{FA39A8A3-571A-5E46-A278-A84BEC19B38C}"/>
              </a:ext>
            </a:extLst>
          </p:cNvPr>
          <p:cNvSpPr/>
          <p:nvPr/>
        </p:nvSpPr>
        <p:spPr>
          <a:xfrm>
            <a:off x="663546" y="2449046"/>
            <a:ext cx="5570999" cy="3539430"/>
          </a:xfrm>
          <a:prstGeom prst="rect">
            <a:avLst/>
          </a:prstGeom>
        </p:spPr>
        <p:txBody>
          <a:bodyPr wrap="square">
            <a:spAutoFit/>
          </a:bodyPr>
          <a:lstStyle/>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ASME</a:t>
            </a:r>
            <a:r>
              <a:rPr lang="en-US" sz="2800" dirty="0">
                <a:latin typeface="Proxima Nova Rg" panose="02000506030000020004" pitchFamily="2" charset="0"/>
              </a:rPr>
              <a:t> (Mechanical)</a:t>
            </a:r>
          </a:p>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ASCE</a:t>
            </a:r>
            <a:r>
              <a:rPr lang="en-US" sz="2800" dirty="0">
                <a:latin typeface="Proxima Nova Rg" panose="02000506030000020004" pitchFamily="2" charset="0"/>
              </a:rPr>
              <a:t> (Civil)</a:t>
            </a:r>
          </a:p>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IEEE</a:t>
            </a:r>
            <a:r>
              <a:rPr lang="en-US" sz="2800" dirty="0">
                <a:latin typeface="Proxima Nova Rg" panose="02000506030000020004" pitchFamily="2" charset="0"/>
              </a:rPr>
              <a:t> (Electrical)</a:t>
            </a:r>
          </a:p>
          <a:p>
            <a:pPr marL="342900" indent="-342900">
              <a:buFont typeface="Arial" panose="020B0604020202020204" pitchFamily="34" charset="0"/>
              <a:buChar char="•"/>
            </a:pPr>
            <a:r>
              <a:rPr lang="en-US" sz="2800" dirty="0" err="1">
                <a:solidFill>
                  <a:srgbClr val="57068C"/>
                </a:solidFill>
                <a:latin typeface="Proxima Nova Rg" panose="02000506030000020004" pitchFamily="2" charset="0"/>
              </a:rPr>
              <a:t>AIChE</a:t>
            </a:r>
            <a:r>
              <a:rPr lang="en-US" sz="2800" dirty="0">
                <a:latin typeface="Proxima Nova Rg" panose="02000506030000020004" pitchFamily="2" charset="0"/>
              </a:rPr>
              <a:t> (Chemical)</a:t>
            </a:r>
          </a:p>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AIAA</a:t>
            </a:r>
            <a:r>
              <a:rPr lang="en-US" sz="2800" dirty="0">
                <a:latin typeface="Proxima Nova Rg" panose="02000506030000020004" pitchFamily="2" charset="0"/>
              </a:rPr>
              <a:t> (Aerospace)</a:t>
            </a:r>
          </a:p>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ASEE</a:t>
            </a:r>
            <a:r>
              <a:rPr lang="en-US" sz="2800" dirty="0">
                <a:latin typeface="Proxima Nova Rg" panose="02000506030000020004" pitchFamily="2" charset="0"/>
              </a:rPr>
              <a:t> (Engineering Education)</a:t>
            </a:r>
          </a:p>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NSPE</a:t>
            </a:r>
            <a:r>
              <a:rPr lang="en-US" sz="2800" dirty="0">
                <a:latin typeface="Proxima Nova Rg" panose="02000506030000020004" pitchFamily="2" charset="0"/>
              </a:rPr>
              <a:t> (Professional Engineering)</a:t>
            </a:r>
          </a:p>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Tau Beta Pi </a:t>
            </a:r>
            <a:r>
              <a:rPr lang="en-US" sz="2800" dirty="0">
                <a:latin typeface="Proxima Nova Rg" panose="02000506030000020004" pitchFamily="2" charset="0"/>
              </a:rPr>
              <a:t>(Honors)</a:t>
            </a:r>
          </a:p>
        </p:txBody>
      </p:sp>
      <p:sp>
        <p:nvSpPr>
          <p:cNvPr id="13" name="Rectangle 12">
            <a:extLst>
              <a:ext uri="{FF2B5EF4-FFF2-40B4-BE49-F238E27FC236}">
                <a16:creationId xmlns:a16="http://schemas.microsoft.com/office/drawing/2014/main" id="{03368C96-8866-7E47-86CE-D6213F776793}"/>
              </a:ext>
            </a:extLst>
          </p:cNvPr>
          <p:cNvSpPr/>
          <p:nvPr/>
        </p:nvSpPr>
        <p:spPr>
          <a:xfrm>
            <a:off x="6234545" y="2443069"/>
            <a:ext cx="5777346" cy="3539430"/>
          </a:xfrm>
          <a:prstGeom prst="rect">
            <a:avLst/>
          </a:prstGeom>
        </p:spPr>
        <p:txBody>
          <a:bodyPr wrap="square">
            <a:spAutoFit/>
          </a:bodyPr>
          <a:lstStyle/>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SWE</a:t>
            </a:r>
            <a:r>
              <a:rPr lang="en-US" sz="2800" dirty="0">
                <a:latin typeface="Proxima Nova Rg" panose="02000506030000020004" pitchFamily="2" charset="0"/>
              </a:rPr>
              <a:t> (Society of Women Engineers)</a:t>
            </a:r>
          </a:p>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SHPE</a:t>
            </a:r>
            <a:r>
              <a:rPr lang="en-US" sz="2800" dirty="0">
                <a:latin typeface="Proxima Nova Rg" panose="02000506030000020004" pitchFamily="2" charset="0"/>
              </a:rPr>
              <a:t> (Society of Hispanic Professional Engineers)</a:t>
            </a:r>
          </a:p>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NSBE</a:t>
            </a:r>
            <a:r>
              <a:rPr lang="en-US" sz="2800" dirty="0">
                <a:latin typeface="Proxima Nova Rg" panose="02000506030000020004" pitchFamily="2" charset="0"/>
              </a:rPr>
              <a:t> (National Society of Black Engineers)</a:t>
            </a:r>
          </a:p>
          <a:p>
            <a:pPr marL="342900" indent="-342900">
              <a:buFont typeface="Arial" panose="020B0604020202020204" pitchFamily="34" charset="0"/>
              <a:buChar char="•"/>
            </a:pPr>
            <a:r>
              <a:rPr lang="en-US" sz="2800" dirty="0">
                <a:solidFill>
                  <a:srgbClr val="57068C"/>
                </a:solidFill>
                <a:latin typeface="Proxima Nova Rg" panose="02000506030000020004" pitchFamily="2" charset="0"/>
              </a:rPr>
              <a:t>SASE</a:t>
            </a:r>
            <a:r>
              <a:rPr lang="en-US" sz="2800" dirty="0">
                <a:latin typeface="Proxima Nova Rg" panose="02000506030000020004" pitchFamily="2" charset="0"/>
              </a:rPr>
              <a:t> (Society of Asian Scientists &amp; Engineers)</a:t>
            </a:r>
          </a:p>
        </p:txBody>
      </p:sp>
      <p:pic>
        <p:nvPicPr>
          <p:cNvPr id="14" name="Picture 13"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6" name="TextBox 15">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5</a:t>
            </a:r>
          </a:p>
        </p:txBody>
      </p:sp>
    </p:spTree>
    <p:extLst>
      <p:ext uri="{BB962C8B-B14F-4D97-AF65-F5344CB8AC3E}">
        <p14:creationId xmlns:p14="http://schemas.microsoft.com/office/powerpoint/2010/main" val="4170330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2"/>
          <a:stretch>
            <a:fillRect/>
          </a:stretch>
        </p:blipFill>
        <p:spPr>
          <a:xfrm>
            <a:off x="83237" y="6393031"/>
            <a:ext cx="2586446" cy="402883"/>
          </a:xfrm>
          <a:prstGeom prst="rect">
            <a:avLst/>
          </a:prstGeom>
        </p:spPr>
      </p:pic>
      <p:sp>
        <p:nvSpPr>
          <p:cNvPr id="15" name="Title 1">
            <a:extLst>
              <a:ext uri="{FF2B5EF4-FFF2-40B4-BE49-F238E27FC236}">
                <a16:creationId xmlns:a16="http://schemas.microsoft.com/office/drawing/2014/main" id="{B3D24E8D-FD5C-460C-99AC-B8CB709D7CE0}"/>
              </a:ext>
            </a:extLst>
          </p:cNvPr>
          <p:cNvSpPr txBox="1">
            <a:spLocks/>
          </p:cNvSpPr>
          <p:nvPr/>
        </p:nvSpPr>
        <p:spPr>
          <a:xfrm>
            <a:off x="564107" y="836337"/>
            <a:ext cx="11063786"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000" dirty="0">
                <a:latin typeface="Gotham Medium" panose="02000603030000020004" pitchFamily="2" charset="0"/>
              </a:rPr>
              <a:t>HOW TO GET INVOLVED?</a:t>
            </a:r>
          </a:p>
        </p:txBody>
      </p:sp>
      <p:pic>
        <p:nvPicPr>
          <p:cNvPr id="14" name="Picture 13"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6" name="TextBox 15">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6</a:t>
            </a:r>
          </a:p>
        </p:txBody>
      </p:sp>
      <p:sp>
        <p:nvSpPr>
          <p:cNvPr id="11" name="Rectangle 10">
            <a:extLst>
              <a:ext uri="{FF2B5EF4-FFF2-40B4-BE49-F238E27FC236}">
                <a16:creationId xmlns:a16="http://schemas.microsoft.com/office/drawing/2014/main" id="{0FADBBF5-C1C1-4132-B93D-B67A6717967C}"/>
              </a:ext>
            </a:extLst>
          </p:cNvPr>
          <p:cNvSpPr/>
          <p:nvPr/>
        </p:nvSpPr>
        <p:spPr>
          <a:xfrm>
            <a:off x="677398" y="1913147"/>
            <a:ext cx="6557763" cy="1384995"/>
          </a:xfrm>
          <a:prstGeom prst="rect">
            <a:avLst/>
          </a:prstGeom>
        </p:spPr>
        <p:txBody>
          <a:bodyPr wrap="square">
            <a:spAutoFit/>
          </a:bodyPr>
          <a:lstStyle/>
          <a:p>
            <a:r>
              <a:rPr lang="en-US" sz="2800" dirty="0">
                <a:solidFill>
                  <a:srgbClr val="57068C"/>
                </a:solidFill>
                <a:latin typeface="Proxima Nova Lt" panose="02000506030000020004" pitchFamily="50" charset="0"/>
              </a:rPr>
              <a:t>NYU Tandon Student Affairs Website</a:t>
            </a:r>
          </a:p>
          <a:p>
            <a:pPr marL="342900" indent="-342900">
              <a:buFont typeface="Arial" panose="020B0604020202020204" pitchFamily="34" charset="0"/>
              <a:buChar char="•"/>
            </a:pPr>
            <a:r>
              <a:rPr lang="en-US" sz="2800" dirty="0">
                <a:latin typeface="Proxima Nova Rg" panose="02000506030000020004" pitchFamily="2" charset="0"/>
                <a:hlinkClick r:id="rId4"/>
              </a:rPr>
              <a:t>NYU Tandon Student Organizations</a:t>
            </a:r>
            <a:endParaRPr lang="en-US" sz="2800" dirty="0">
              <a:latin typeface="Proxima Nova Rg" panose="02000506030000020004" pitchFamily="2" charset="0"/>
            </a:endParaRPr>
          </a:p>
          <a:p>
            <a:pPr marL="342900" indent="-342900">
              <a:buFont typeface="Arial" panose="020B0604020202020204" pitchFamily="34" charset="0"/>
              <a:buChar char="•"/>
            </a:pPr>
            <a:r>
              <a:rPr lang="en-US" sz="2800" dirty="0">
                <a:latin typeface="Proxima Nova Rg" panose="02000506030000020004" pitchFamily="2" charset="77"/>
              </a:rPr>
              <a:t>NYU Engage pages for each club</a:t>
            </a:r>
          </a:p>
        </p:txBody>
      </p:sp>
      <p:sp>
        <p:nvSpPr>
          <p:cNvPr id="12" name="Rectangle 11">
            <a:extLst>
              <a:ext uri="{FF2B5EF4-FFF2-40B4-BE49-F238E27FC236}">
                <a16:creationId xmlns:a16="http://schemas.microsoft.com/office/drawing/2014/main" id="{6E78AE91-C23E-4719-B6CC-95DD856025A4}"/>
              </a:ext>
            </a:extLst>
          </p:cNvPr>
          <p:cNvSpPr/>
          <p:nvPr/>
        </p:nvSpPr>
        <p:spPr>
          <a:xfrm>
            <a:off x="677400" y="3276771"/>
            <a:ext cx="6557763" cy="1384995"/>
          </a:xfrm>
          <a:prstGeom prst="rect">
            <a:avLst/>
          </a:prstGeom>
        </p:spPr>
        <p:txBody>
          <a:bodyPr wrap="square">
            <a:spAutoFit/>
          </a:bodyPr>
          <a:lstStyle/>
          <a:p>
            <a:r>
              <a:rPr lang="en-US" sz="2800" dirty="0">
                <a:solidFill>
                  <a:srgbClr val="57068C"/>
                </a:solidFill>
                <a:latin typeface="Proxima Nova Lt" panose="02000506030000020004" pitchFamily="50" charset="0"/>
              </a:rPr>
              <a:t>NYU Tandon Club Fest</a:t>
            </a:r>
          </a:p>
          <a:p>
            <a:pPr marL="342900" indent="-342900">
              <a:buFont typeface="Arial" panose="020B0604020202020204" pitchFamily="34" charset="0"/>
              <a:buChar char="•"/>
            </a:pPr>
            <a:r>
              <a:rPr lang="en-US" sz="2800" dirty="0">
                <a:latin typeface="Proxima Nova Rg" panose="02000506030000020004" pitchFamily="2" charset="0"/>
                <a:hlinkClick r:id="rId5"/>
              </a:rPr>
              <a:t>Club Fest &amp; Resource Fair Info</a:t>
            </a:r>
            <a:endParaRPr lang="en-US" sz="2800" dirty="0">
              <a:latin typeface="Proxima Nova Rg" panose="02000506030000020004" pitchFamily="2" charset="0"/>
            </a:endParaRPr>
          </a:p>
          <a:p>
            <a:pPr marL="342900" indent="-342900">
              <a:buFont typeface="Arial" panose="020B0604020202020204" pitchFamily="34" charset="0"/>
              <a:buChar char="•"/>
            </a:pPr>
            <a:r>
              <a:rPr lang="en-US" sz="2800" dirty="0">
                <a:latin typeface="Proxima Nova Rg" panose="02000506030000020004" pitchFamily="2" charset="0"/>
                <a:hlinkClick r:id="rId6"/>
              </a:rPr>
              <a:t>Club &amp; Organization Directory</a:t>
            </a:r>
            <a:endParaRPr lang="en-US" sz="2800" dirty="0">
              <a:latin typeface="Proxima Nova Rg" panose="02000506030000020004" pitchFamily="2" charset="0"/>
            </a:endParaRPr>
          </a:p>
        </p:txBody>
      </p:sp>
      <p:sp>
        <p:nvSpPr>
          <p:cNvPr id="17" name="Rectangle 16">
            <a:extLst>
              <a:ext uri="{FF2B5EF4-FFF2-40B4-BE49-F238E27FC236}">
                <a16:creationId xmlns:a16="http://schemas.microsoft.com/office/drawing/2014/main" id="{CFC66834-51FD-4560-96D4-895F81F89304}"/>
              </a:ext>
            </a:extLst>
          </p:cNvPr>
          <p:cNvSpPr/>
          <p:nvPr/>
        </p:nvSpPr>
        <p:spPr>
          <a:xfrm>
            <a:off x="677399" y="4625524"/>
            <a:ext cx="7665412" cy="1384995"/>
          </a:xfrm>
          <a:prstGeom prst="rect">
            <a:avLst/>
          </a:prstGeom>
        </p:spPr>
        <p:txBody>
          <a:bodyPr wrap="square">
            <a:spAutoFit/>
          </a:bodyPr>
          <a:lstStyle/>
          <a:p>
            <a:r>
              <a:rPr lang="en-US" sz="2800" dirty="0">
                <a:solidFill>
                  <a:srgbClr val="57068C"/>
                </a:solidFill>
                <a:latin typeface="Proxima Nova Lt" panose="02000506030000020004" pitchFamily="50" charset="0"/>
              </a:rPr>
              <a:t>Talk to EG TAs!</a:t>
            </a:r>
          </a:p>
          <a:p>
            <a:pPr marL="342900" indent="-342900">
              <a:buFont typeface="Arial" panose="020B0604020202020204" pitchFamily="34" charset="0"/>
              <a:buChar char="•"/>
            </a:pPr>
            <a:r>
              <a:rPr lang="en-US" sz="2800" dirty="0">
                <a:latin typeface="Proxima Nova Rg" panose="02000506030000020004" pitchFamily="2" charset="0"/>
              </a:rPr>
              <a:t>Many TAs are club leaders (or know them)</a:t>
            </a:r>
          </a:p>
          <a:p>
            <a:pPr marL="342900" indent="-342900">
              <a:buFont typeface="Arial" panose="020B0604020202020204" pitchFamily="34" charset="0"/>
              <a:buChar char="•"/>
            </a:pPr>
            <a:r>
              <a:rPr lang="en-US" sz="2800" dirty="0">
                <a:latin typeface="Proxima Nova Rg" panose="02000506030000020004" pitchFamily="2" charset="77"/>
              </a:rPr>
              <a:t>Ask how to get connected!</a:t>
            </a:r>
          </a:p>
        </p:txBody>
      </p:sp>
      <p:pic>
        <p:nvPicPr>
          <p:cNvPr id="1026" name="Picture 2" descr="out in STEM student club holding rainbow flag">
            <a:extLst>
              <a:ext uri="{FF2B5EF4-FFF2-40B4-BE49-F238E27FC236}">
                <a16:creationId xmlns:a16="http://schemas.microsoft.com/office/drawing/2014/main" id="{78CBCA20-E314-44CC-99E5-8F368D93FE0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98829" y="1950023"/>
            <a:ext cx="3943938" cy="29579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01691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9DC25-0BA2-4267-8BF2-B94F6BE5816C}"/>
              </a:ext>
            </a:extLst>
          </p:cNvPr>
          <p:cNvSpPr>
            <a:spLocks noGrp="1"/>
          </p:cNvSpPr>
          <p:nvPr>
            <p:ph type="ctrTitle"/>
          </p:nvPr>
        </p:nvSpPr>
        <p:spPr>
          <a:xfrm>
            <a:off x="1025562" y="1479674"/>
            <a:ext cx="10140876" cy="2387600"/>
          </a:xfrm>
        </p:spPr>
        <p:txBody>
          <a:bodyPr>
            <a:normAutofit/>
          </a:bodyPr>
          <a:lstStyle/>
          <a:p>
            <a:r>
              <a:rPr lang="en-US" sz="5400" dirty="0">
                <a:latin typeface="Gotham Medium" pitchFamily="50" charset="0"/>
              </a:rPr>
              <a:t>TECHNICAL WRITING</a:t>
            </a:r>
          </a:p>
        </p:txBody>
      </p:sp>
      <p:cxnSp>
        <p:nvCxnSpPr>
          <p:cNvPr id="5" name="Straight Connector 4">
            <a:extLst>
              <a:ext uri="{FF2B5EF4-FFF2-40B4-BE49-F238E27FC236}">
                <a16:creationId xmlns:a16="http://schemas.microsoft.com/office/drawing/2014/main" id="{983FF81A-ABFC-4B49-B288-68646E07F2FD}"/>
              </a:ext>
            </a:extLst>
          </p:cNvPr>
          <p:cNvCxnSpPr>
            <a:cxnSpLocks/>
          </p:cNvCxnSpPr>
          <p:nvPr/>
        </p:nvCxnSpPr>
        <p:spPr>
          <a:xfrm>
            <a:off x="4193177" y="4184525"/>
            <a:ext cx="3762104" cy="0"/>
          </a:xfrm>
          <a:prstGeom prst="line">
            <a:avLst/>
          </a:prstGeom>
          <a:ln>
            <a:solidFill>
              <a:srgbClr val="7030A0"/>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CDA7024F-D248-4EF6-9CD3-DD357A9199C4}"/>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0A1CAF8-DB5A-4A6D-BBB2-4D89C575D2C4}"/>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F8109B66-0296-4DA0-97B5-15803D47E000}"/>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Tree>
    <p:extLst>
      <p:ext uri="{BB962C8B-B14F-4D97-AF65-F5344CB8AC3E}">
        <p14:creationId xmlns:p14="http://schemas.microsoft.com/office/powerpoint/2010/main" val="15047381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4" name="Picture 13">
            <a:extLst>
              <a:ext uri="{FF2B5EF4-FFF2-40B4-BE49-F238E27FC236}">
                <a16:creationId xmlns:a16="http://schemas.microsoft.com/office/drawing/2014/main" id="{31DC4DA7-0663-004A-A98B-54F961EA35BB}"/>
              </a:ext>
            </a:extLst>
          </p:cNvPr>
          <p:cNvPicPr>
            <a:picLocks noChangeAspect="1"/>
          </p:cNvPicPr>
          <p:nvPr/>
        </p:nvPicPr>
        <p:blipFill rotWithShape="1">
          <a:blip r:embed="rId4"/>
          <a:srcRect l="32260" t="19188" r="32505" b="18134"/>
          <a:stretch/>
        </p:blipFill>
        <p:spPr>
          <a:xfrm>
            <a:off x="1299396" y="2443706"/>
            <a:ext cx="9593206" cy="3599610"/>
          </a:xfrm>
          <a:prstGeom prst="rect">
            <a:avLst/>
          </a:prstGeom>
          <a:ln>
            <a:noFill/>
          </a:ln>
        </p:spPr>
      </p:pic>
      <p:sp>
        <p:nvSpPr>
          <p:cNvPr id="15" name="Title 1">
            <a:extLst>
              <a:ext uri="{FF2B5EF4-FFF2-40B4-BE49-F238E27FC236}">
                <a16:creationId xmlns:a16="http://schemas.microsoft.com/office/drawing/2014/main" id="{B3D24E8D-FD5C-460C-99AC-B8CB709D7CE0}"/>
              </a:ext>
            </a:extLst>
          </p:cNvPr>
          <p:cNvSpPr txBox="1">
            <a:spLocks/>
          </p:cNvSpPr>
          <p:nvPr/>
        </p:nvSpPr>
        <p:spPr>
          <a:xfrm>
            <a:off x="106932" y="530865"/>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pic>
        <p:nvPicPr>
          <p:cNvPr id="11" name="Picture 10"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3" name="TextBox 12">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8</a:t>
            </a:r>
          </a:p>
        </p:txBody>
      </p:sp>
      <p:sp>
        <p:nvSpPr>
          <p:cNvPr id="2" name="TextBox 1"/>
          <p:cNvSpPr txBox="1"/>
          <p:nvPr/>
        </p:nvSpPr>
        <p:spPr>
          <a:xfrm>
            <a:off x="2152072" y="1496012"/>
            <a:ext cx="7887854" cy="1169551"/>
          </a:xfrm>
          <a:prstGeom prst="rect">
            <a:avLst/>
          </a:prstGeom>
          <a:noFill/>
        </p:spPr>
        <p:txBody>
          <a:bodyPr wrap="square" rtlCol="0">
            <a:spAutoFit/>
          </a:bodyPr>
          <a:lstStyle/>
          <a:p>
            <a:pPr algn="ctr"/>
            <a:r>
              <a:rPr lang="en-US" sz="3500" dirty="0">
                <a:solidFill>
                  <a:srgbClr val="57068C"/>
                </a:solidFill>
                <a:latin typeface="Gotham Medium" panose="02000603030000020004" pitchFamily="2" charset="77"/>
              </a:rPr>
              <a:t>PUBLIC IDENTIFICATION</a:t>
            </a:r>
            <a:endParaRPr lang="en-US" sz="3500" dirty="0">
              <a:solidFill>
                <a:srgbClr val="57068C"/>
              </a:solidFill>
              <a:latin typeface="Proxima Nova Lt" panose="02000506030000020004" charset="0"/>
            </a:endParaRPr>
          </a:p>
          <a:p>
            <a:pPr algn="ctr"/>
            <a:endParaRPr lang="en-US" sz="3500" dirty="0"/>
          </a:p>
        </p:txBody>
      </p:sp>
    </p:spTree>
    <p:extLst>
      <p:ext uri="{BB962C8B-B14F-4D97-AF65-F5344CB8AC3E}">
        <p14:creationId xmlns:p14="http://schemas.microsoft.com/office/powerpoint/2010/main" val="996476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B4B0CD-6B70-40D3-BDBA-4CF952B65F63}"/>
              </a:ext>
            </a:extLst>
          </p:cNvPr>
          <p:cNvSpPr/>
          <p:nvPr/>
        </p:nvSpPr>
        <p:spPr>
          <a:xfrm>
            <a:off x="0" y="0"/>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002BACC-BF1A-459A-92B0-AA9D96F3297F}"/>
              </a:ext>
            </a:extLst>
          </p:cNvPr>
          <p:cNvSpPr/>
          <p:nvPr/>
        </p:nvSpPr>
        <p:spPr>
          <a:xfrm>
            <a:off x="0" y="6309681"/>
            <a:ext cx="12192000" cy="548319"/>
          </a:xfrm>
          <a:prstGeom prst="rect">
            <a:avLst/>
          </a:prstGeom>
          <a:solidFill>
            <a:srgbClr val="5706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a:extLst>
              <a:ext uri="{FF2B5EF4-FFF2-40B4-BE49-F238E27FC236}">
                <a16:creationId xmlns:a16="http://schemas.microsoft.com/office/drawing/2014/main" id="{7EA0E7BD-4507-4854-831B-737067B983FB}"/>
              </a:ext>
            </a:extLst>
          </p:cNvPr>
          <p:cNvPicPr>
            <a:picLocks noChangeAspect="1"/>
          </p:cNvPicPr>
          <p:nvPr/>
        </p:nvPicPr>
        <p:blipFill>
          <a:blip r:embed="rId3"/>
          <a:stretch>
            <a:fillRect/>
          </a:stretch>
        </p:blipFill>
        <p:spPr>
          <a:xfrm>
            <a:off x="83237" y="6393031"/>
            <a:ext cx="2586446" cy="402883"/>
          </a:xfrm>
          <a:prstGeom prst="rect">
            <a:avLst/>
          </a:prstGeom>
        </p:spPr>
      </p:pic>
      <p:pic>
        <p:nvPicPr>
          <p:cNvPr id="10" name="Picture 9">
            <a:extLst>
              <a:ext uri="{FF2B5EF4-FFF2-40B4-BE49-F238E27FC236}">
                <a16:creationId xmlns:a16="http://schemas.microsoft.com/office/drawing/2014/main" id="{17368BB6-7E5D-034D-A972-7A5F4B2780B5}"/>
              </a:ext>
            </a:extLst>
          </p:cNvPr>
          <p:cNvPicPr>
            <a:picLocks noChangeAspect="1"/>
          </p:cNvPicPr>
          <p:nvPr/>
        </p:nvPicPr>
        <p:blipFill rotWithShape="1">
          <a:blip r:embed="rId4"/>
          <a:srcRect l="35136" t="12408" r="34843" b="5370"/>
          <a:stretch/>
        </p:blipFill>
        <p:spPr>
          <a:xfrm>
            <a:off x="2872509" y="2436275"/>
            <a:ext cx="6704562" cy="3873406"/>
          </a:xfrm>
          <a:prstGeom prst="rect">
            <a:avLst/>
          </a:prstGeom>
        </p:spPr>
      </p:pic>
      <p:sp>
        <p:nvSpPr>
          <p:cNvPr id="11" name="Rectangle 10">
            <a:extLst>
              <a:ext uri="{FF2B5EF4-FFF2-40B4-BE49-F238E27FC236}">
                <a16:creationId xmlns:a16="http://schemas.microsoft.com/office/drawing/2014/main" id="{D00D6F0B-C456-E241-9F6C-D29D42BB2467}"/>
              </a:ext>
            </a:extLst>
          </p:cNvPr>
          <p:cNvSpPr/>
          <p:nvPr/>
        </p:nvSpPr>
        <p:spPr>
          <a:xfrm>
            <a:off x="5107708" y="2922080"/>
            <a:ext cx="4276437" cy="811893"/>
          </a:xfrm>
          <a:prstGeom prst="rect">
            <a:avLst/>
          </a:prstGeom>
          <a:solidFill>
            <a:srgbClr val="FFFF00">
              <a:alpha val="30000"/>
            </a:srgbClr>
          </a:solidFill>
          <a:ln>
            <a:solidFill>
              <a:srgbClr val="FFFF00">
                <a:alpha val="30000"/>
              </a:srgb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z</a:t>
            </a:r>
          </a:p>
        </p:txBody>
      </p:sp>
      <p:pic>
        <p:nvPicPr>
          <p:cNvPr id="14" name="Picture 13" descr="A picture containing drawing&#10;&#10;Description automatically generated">
            <a:extLst>
              <a:ext uri="{FF2B5EF4-FFF2-40B4-BE49-F238E27FC236}">
                <a16:creationId xmlns:a16="http://schemas.microsoft.com/office/drawing/2014/main" id="{389E3B43-B3F5-4793-B12F-24131F271E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82301" y="6409360"/>
            <a:ext cx="1313093" cy="359459"/>
          </a:xfrm>
          <a:prstGeom prst="rect">
            <a:avLst/>
          </a:prstGeom>
        </p:spPr>
      </p:pic>
      <p:sp>
        <p:nvSpPr>
          <p:cNvPr id="16" name="TextBox 15">
            <a:extLst>
              <a:ext uri="{FF2B5EF4-FFF2-40B4-BE49-F238E27FC236}">
                <a16:creationId xmlns:a16="http://schemas.microsoft.com/office/drawing/2014/main" id="{D6595A49-CD63-4CB4-8F01-FA8768E96924}"/>
              </a:ext>
            </a:extLst>
          </p:cNvPr>
          <p:cNvSpPr txBox="1"/>
          <p:nvPr/>
        </p:nvSpPr>
        <p:spPr>
          <a:xfrm>
            <a:off x="10990890" y="5841242"/>
            <a:ext cx="901337" cy="338554"/>
          </a:xfrm>
          <a:prstGeom prst="rect">
            <a:avLst/>
          </a:prstGeom>
          <a:noFill/>
        </p:spPr>
        <p:txBody>
          <a:bodyPr wrap="square" rtlCol="0">
            <a:spAutoFit/>
          </a:bodyPr>
          <a:lstStyle/>
          <a:p>
            <a:pPr algn="r"/>
            <a:r>
              <a:rPr lang="en-US" sz="1600" dirty="0">
                <a:latin typeface="Proxima Nova Lt" panose="02000506030000020004" pitchFamily="50" charset="0"/>
              </a:rPr>
              <a:t>9</a:t>
            </a:r>
          </a:p>
        </p:txBody>
      </p:sp>
      <p:sp>
        <p:nvSpPr>
          <p:cNvPr id="19" name="Title 1">
            <a:extLst>
              <a:ext uri="{FF2B5EF4-FFF2-40B4-BE49-F238E27FC236}">
                <a16:creationId xmlns:a16="http://schemas.microsoft.com/office/drawing/2014/main" id="{B3D24E8D-FD5C-460C-99AC-B8CB709D7CE0}"/>
              </a:ext>
            </a:extLst>
          </p:cNvPr>
          <p:cNvSpPr txBox="1">
            <a:spLocks/>
          </p:cNvSpPr>
          <p:nvPr/>
        </p:nvSpPr>
        <p:spPr>
          <a:xfrm>
            <a:off x="106932" y="548319"/>
            <a:ext cx="11978134" cy="965147"/>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dirty="0">
                <a:latin typeface="Gotham Medium" panose="02000603030000020004" pitchFamily="2" charset="0"/>
              </a:rPr>
              <a:t>TECHNICAL</a:t>
            </a:r>
            <a:r>
              <a:rPr lang="en-US" sz="5000" dirty="0">
                <a:latin typeface="Gotham Medium" panose="02000603030000020004" pitchFamily="2" charset="0"/>
              </a:rPr>
              <a:t> WRITING</a:t>
            </a:r>
            <a:endParaRPr lang="en-US" sz="5000" dirty="0">
              <a:solidFill>
                <a:srgbClr val="57068C"/>
              </a:solidFill>
              <a:latin typeface="Gotham Medium" panose="02000603030000020004" pitchFamily="2" charset="77"/>
            </a:endParaRPr>
          </a:p>
        </p:txBody>
      </p:sp>
      <p:sp>
        <p:nvSpPr>
          <p:cNvPr id="20" name="TextBox 19"/>
          <p:cNvSpPr txBox="1"/>
          <p:nvPr/>
        </p:nvSpPr>
        <p:spPr>
          <a:xfrm>
            <a:off x="2152072" y="1513466"/>
            <a:ext cx="7887854" cy="630942"/>
          </a:xfrm>
          <a:prstGeom prst="rect">
            <a:avLst/>
          </a:prstGeom>
          <a:noFill/>
        </p:spPr>
        <p:txBody>
          <a:bodyPr wrap="square" rtlCol="0">
            <a:spAutoFit/>
          </a:bodyPr>
          <a:lstStyle/>
          <a:p>
            <a:pPr algn="ctr"/>
            <a:r>
              <a:rPr lang="en-US" sz="3500" dirty="0">
                <a:solidFill>
                  <a:srgbClr val="57068C"/>
                </a:solidFill>
                <a:latin typeface="Gotham Medium" panose="02000604030000020004" pitchFamily="50" charset="0"/>
              </a:rPr>
              <a:t>ABSTRACT</a:t>
            </a:r>
          </a:p>
        </p:txBody>
      </p:sp>
    </p:spTree>
    <p:extLst>
      <p:ext uri="{BB962C8B-B14F-4D97-AF65-F5344CB8AC3E}">
        <p14:creationId xmlns:p14="http://schemas.microsoft.com/office/powerpoint/2010/main" val="29120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2394</TotalTime>
  <Words>1039</Words>
  <Application>Microsoft Office PowerPoint</Application>
  <PresentationFormat>Widescreen</PresentationFormat>
  <Paragraphs>119</Paragraphs>
  <Slides>21</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Calibri</vt:lpstr>
      <vt:lpstr>Proxima Nova Rg</vt:lpstr>
      <vt:lpstr>Proxima Nova Lt</vt:lpstr>
      <vt:lpstr>Arial</vt:lpstr>
      <vt:lpstr>Gotham Medium</vt:lpstr>
      <vt:lpstr>Calibri Light</vt:lpstr>
      <vt:lpstr>Office Theme</vt:lpstr>
      <vt:lpstr>RECITATION 2</vt:lpstr>
      <vt:lpstr>AGENDA</vt:lpstr>
      <vt:lpstr>ENGINEERING BEYOND THE CLASSROOM</vt:lpstr>
      <vt:lpstr>PowerPoint Presentation</vt:lpstr>
      <vt:lpstr>PowerPoint Presentation</vt:lpstr>
      <vt:lpstr>PowerPoint Presentation</vt:lpstr>
      <vt:lpstr>TECHNICAL WRITING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Recitation 2</dc:title>
  <dc:creator>Diya</dc:creator>
  <cp:lastModifiedBy>Peter Li</cp:lastModifiedBy>
  <cp:revision>52</cp:revision>
  <dcterms:created xsi:type="dcterms:W3CDTF">2020-07-31T06:34:39Z</dcterms:created>
  <dcterms:modified xsi:type="dcterms:W3CDTF">2023-02-13T07:57:09Z</dcterms:modified>
</cp:coreProperties>
</file>

<file path=docProps/thumbnail.jpeg>
</file>